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  <p:sldMasterId id="2147484026" r:id="rId2"/>
  </p:sldMasterIdLst>
  <p:notesMasterIdLst>
    <p:notesMasterId r:id="rId19"/>
  </p:notesMasterIdLst>
  <p:handoutMasterIdLst>
    <p:handoutMasterId r:id="rId20"/>
  </p:handoutMasterIdLst>
  <p:sldIdLst>
    <p:sldId id="981" r:id="rId3"/>
    <p:sldId id="1458" r:id="rId4"/>
    <p:sldId id="1567" r:id="rId5"/>
    <p:sldId id="1039" r:id="rId6"/>
    <p:sldId id="1040" r:id="rId7"/>
    <p:sldId id="427" r:id="rId8"/>
    <p:sldId id="1061" r:id="rId9"/>
    <p:sldId id="1072" r:id="rId10"/>
    <p:sldId id="1648" r:id="rId11"/>
    <p:sldId id="1649" r:id="rId12"/>
    <p:sldId id="1650" r:id="rId13"/>
    <p:sldId id="1556" r:id="rId14"/>
    <p:sldId id="1643" r:id="rId15"/>
    <p:sldId id="1647" r:id="rId16"/>
    <p:sldId id="1644" r:id="rId17"/>
    <p:sldId id="165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5" autoAdjust="0"/>
    <p:restoredTop sz="94343"/>
  </p:normalViewPr>
  <p:slideViewPr>
    <p:cSldViewPr snapToGrid="0" snapToObjects="1">
      <p:cViewPr>
        <p:scale>
          <a:sx n="81" d="100"/>
          <a:sy n="81" d="100"/>
        </p:scale>
        <p:origin x="2200" y="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CDF6-1DED-1F4F-86DC-988338FC32BD}" type="datetimeFigureOut">
              <a:rPr lang="fr-FR" smtClean="0"/>
              <a:t>29/11/2020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A37B2-B2D4-B04A-9E77-CB7EF5D541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4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4153-0110-D048-9462-6DC0CDCAF890}" type="datetimeFigureOut">
              <a:rPr lang="fr-FR" smtClean="0"/>
              <a:t>29/11/2020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98-CF60-444D-8BBB-7445E249DA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24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98-CF60-444D-8BBB-7445E249DA3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806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05CE98-CF60-444D-8BBB-7445E249DA3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82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Sciences et Technologies de la Musique et du Son — UMR 9912 — IRCAM, CNRS, Sorbonne Université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9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Sciences et Technologies de la Musique et du Son — UMR 9912 — IRCAM, CNRS, Sorbonne Université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Sciences et Technologies de la Musique et du Son — UMR 9912 — IRCAM, CNRS, Sorbonne Université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80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00DB6-3B57-C348-825D-31DA8A40A41C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12" name="Grouper 11"/>
          <p:cNvGrpSpPr/>
          <p:nvPr userDrawn="1"/>
        </p:nvGrpSpPr>
        <p:grpSpPr>
          <a:xfrm>
            <a:off x="5292080" y="188640"/>
            <a:ext cx="3689998" cy="576064"/>
            <a:chOff x="1331640" y="332656"/>
            <a:chExt cx="5760640" cy="899323"/>
          </a:xfrm>
        </p:grpSpPr>
        <p:pic>
          <p:nvPicPr>
            <p:cNvPr id="7" name="CNRS-filtered.jpg"/>
            <p:cNvPicPr/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3678" y="392080"/>
              <a:ext cx="780474" cy="78047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age 7" descr="Ministère_de_la_culture_logo.svg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949" y="392080"/>
              <a:ext cx="631848" cy="780474"/>
            </a:xfrm>
            <a:prstGeom prst="rect">
              <a:avLst/>
            </a:prstGeom>
          </p:spPr>
        </p:pic>
        <p:pic>
          <p:nvPicPr>
            <p:cNvPr id="9" name="Image 8" descr="Ircam.gif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1640" y="332656"/>
              <a:ext cx="1528428" cy="89932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032" y="472641"/>
              <a:ext cx="2232248" cy="619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7593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>
            <a:lvl1pPr>
              <a:defRPr sz="2600">
                <a:latin typeface="Avenir Heavy"/>
                <a:cs typeface="Avenir Heavy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1200"/>
              </a:spcBef>
              <a:defRPr sz="2400" b="0" i="0">
                <a:solidFill>
                  <a:srgbClr val="494949"/>
                </a:solidFill>
                <a:latin typeface="Avenir Heavy"/>
                <a:cs typeface="Avenir Heavy"/>
              </a:defRPr>
            </a:lvl1pPr>
            <a:lvl2pPr>
              <a:defRPr b="0" i="0">
                <a:solidFill>
                  <a:srgbClr val="494949"/>
                </a:solidFill>
                <a:latin typeface="Avenir Medium"/>
                <a:cs typeface="Avenir Medium"/>
              </a:defRPr>
            </a:lvl2pPr>
            <a:lvl3pPr>
              <a:defRPr b="0" i="0">
                <a:solidFill>
                  <a:srgbClr val="515151"/>
                </a:solidFill>
                <a:latin typeface="Avenir Book"/>
                <a:cs typeface="Avenir Book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93594-A9D4-E245-8F0F-9E60DFE3665F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7" name="Connecteur droit 6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Connecteur droit 7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60825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venir Medium"/>
                <a:cs typeface="Avenir Medium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7C14-E7D4-414B-BF34-B8DA4B006CB6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51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DA81E-C27B-2E4E-B460-B4C0B12D21E9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Connecteur droit 5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26986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B4FB0-9FD6-E845-AF4A-E161446A5F2D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444453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3748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Sciences et Technologies de la Musique et du Son — UMR 9912 — IRCAM, CNRS, Sorbonne Université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Sciences et Technologies de la Musique et du Son — UMR 9912 — IRCAM, CNRS, Sorbonne Université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Sciences et Technologies de la Musique et du Son — UMR 9912 — IRCAM, CNRS, Sorbonne Université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Sciences et Technologies de la Musique et du Son — UMR 9912 — IRCAM, CNRS, Sorbonne Université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Sciences et Technologies de la Musique et du Son — UMR 9912 — IRCAM, CNRS, Sorbonne Université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Sciences et Technologies de la Musique et du Son — UMR 9912 — IRCAM, CNRS, Sorbonne Université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Sciences et Technologies de la Musique et du Son — UMR 9912 — IRCAM, CNRS, Sorbonne Université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Sciences et Technologies de la Musique et du Son — UMR 9912 — IRCAM, CNRS, Sorbonne Université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2292"/>
            <a:ext cx="6781800" cy="650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7450" y="6669360"/>
            <a:ext cx="7128966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8350" y="6669360"/>
            <a:ext cx="762000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fld id="{CE5206F7-0300-2F48-A510-6BEE18877DF3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1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6A69C6"/>
          </a:solidFill>
          <a:latin typeface="Avenir Heavy"/>
          <a:ea typeface="ＭＳ Ｐゴシック" charset="-128"/>
          <a:cs typeface="Avenir Heavy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hyperlink" Target="mailto:esling@ircam.fr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image" Target="../media/image63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12" Type="http://schemas.openxmlformats.org/officeDocument/2006/relationships/image" Target="../media/image62.emf"/><Relationship Id="rId17" Type="http://schemas.openxmlformats.org/officeDocument/2006/relationships/image" Target="../media/image67.emf"/><Relationship Id="rId2" Type="http://schemas.openxmlformats.org/officeDocument/2006/relationships/image" Target="../media/image10.tiff"/><Relationship Id="rId16" Type="http://schemas.openxmlformats.org/officeDocument/2006/relationships/image" Target="../media/image6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emf"/><Relationship Id="rId11" Type="http://schemas.openxmlformats.org/officeDocument/2006/relationships/image" Target="../media/image61.emf"/><Relationship Id="rId5" Type="http://schemas.openxmlformats.org/officeDocument/2006/relationships/image" Target="../media/image55.emf"/><Relationship Id="rId15" Type="http://schemas.openxmlformats.org/officeDocument/2006/relationships/image" Target="../media/image6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Relationship Id="rId14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13" Type="http://schemas.openxmlformats.org/officeDocument/2006/relationships/image" Target="../media/image61.emf"/><Relationship Id="rId18" Type="http://schemas.openxmlformats.org/officeDocument/2006/relationships/image" Target="../media/image64.emf"/><Relationship Id="rId3" Type="http://schemas.openxmlformats.org/officeDocument/2006/relationships/image" Target="../media/image57.emf"/><Relationship Id="rId7" Type="http://schemas.openxmlformats.org/officeDocument/2006/relationships/image" Target="../media/image59.emf"/><Relationship Id="rId12" Type="http://schemas.openxmlformats.org/officeDocument/2006/relationships/image" Target="../media/image70.emf"/><Relationship Id="rId17" Type="http://schemas.openxmlformats.org/officeDocument/2006/relationships/image" Target="../media/image72.emf"/><Relationship Id="rId2" Type="http://schemas.openxmlformats.org/officeDocument/2006/relationships/image" Target="../media/image58.emf"/><Relationship Id="rId16" Type="http://schemas.openxmlformats.org/officeDocument/2006/relationships/image" Target="../media/image6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11" Type="http://schemas.openxmlformats.org/officeDocument/2006/relationships/image" Target="../media/image69.emf"/><Relationship Id="rId5" Type="http://schemas.openxmlformats.org/officeDocument/2006/relationships/image" Target="../media/image10.tiff"/><Relationship Id="rId15" Type="http://schemas.openxmlformats.org/officeDocument/2006/relationships/image" Target="../media/image71.emf"/><Relationship Id="rId10" Type="http://schemas.openxmlformats.org/officeDocument/2006/relationships/image" Target="../media/image56.emf"/><Relationship Id="rId19" Type="http://schemas.openxmlformats.org/officeDocument/2006/relationships/image" Target="../media/image73.emf"/><Relationship Id="rId4" Type="http://schemas.openxmlformats.org/officeDocument/2006/relationships/image" Target="../media/image55.emf"/><Relationship Id="rId9" Type="http://schemas.openxmlformats.org/officeDocument/2006/relationships/image" Target="../media/image68.emf"/><Relationship Id="rId14" Type="http://schemas.openxmlformats.org/officeDocument/2006/relationships/image" Target="../media/image6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77.emf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12" Type="http://schemas.openxmlformats.org/officeDocument/2006/relationships/image" Target="../media/image76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emf"/><Relationship Id="rId11" Type="http://schemas.openxmlformats.org/officeDocument/2006/relationships/image" Target="../media/image75.emf"/><Relationship Id="rId5" Type="http://schemas.openxmlformats.org/officeDocument/2006/relationships/image" Target="../media/image28.emf"/><Relationship Id="rId10" Type="http://schemas.openxmlformats.org/officeDocument/2006/relationships/image" Target="../media/image74.emf"/><Relationship Id="rId4" Type="http://schemas.openxmlformats.org/officeDocument/2006/relationships/image" Target="../media/image27.emf"/><Relationship Id="rId9" Type="http://schemas.openxmlformats.org/officeDocument/2006/relationships/image" Target="../media/image41.emf"/><Relationship Id="rId14" Type="http://schemas.openxmlformats.org/officeDocument/2006/relationships/image" Target="../media/image7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image" Target="../media/image38.emf"/><Relationship Id="rId3" Type="http://schemas.openxmlformats.org/officeDocument/2006/relationships/image" Target="../media/image74.emf"/><Relationship Id="rId7" Type="http://schemas.openxmlformats.org/officeDocument/2006/relationships/image" Target="../media/image80.emf"/><Relationship Id="rId12" Type="http://schemas.openxmlformats.org/officeDocument/2006/relationships/image" Target="../media/image28.emf"/><Relationship Id="rId17" Type="http://schemas.openxmlformats.org/officeDocument/2006/relationships/image" Target="../media/image83.emf"/><Relationship Id="rId2" Type="http://schemas.openxmlformats.org/officeDocument/2006/relationships/image" Target="../media/image79.emf"/><Relationship Id="rId16" Type="http://schemas.openxmlformats.org/officeDocument/2006/relationships/image" Target="../media/image4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emf"/><Relationship Id="rId11" Type="http://schemas.openxmlformats.org/officeDocument/2006/relationships/image" Target="../media/image27.emf"/><Relationship Id="rId5" Type="http://schemas.openxmlformats.org/officeDocument/2006/relationships/image" Target="../media/image76.emf"/><Relationship Id="rId15" Type="http://schemas.openxmlformats.org/officeDocument/2006/relationships/image" Target="../media/image40.emf"/><Relationship Id="rId10" Type="http://schemas.openxmlformats.org/officeDocument/2006/relationships/image" Target="../media/image37.emf"/><Relationship Id="rId4" Type="http://schemas.openxmlformats.org/officeDocument/2006/relationships/image" Target="../media/image75.emf"/><Relationship Id="rId9" Type="http://schemas.openxmlformats.org/officeDocument/2006/relationships/image" Target="../media/image82.emf"/><Relationship Id="rId1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27.emf"/><Relationship Id="rId7" Type="http://schemas.openxmlformats.org/officeDocument/2006/relationships/image" Target="../media/image40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10" Type="http://schemas.openxmlformats.org/officeDocument/2006/relationships/image" Target="../media/image85.emf"/><Relationship Id="rId4" Type="http://schemas.openxmlformats.org/officeDocument/2006/relationships/image" Target="../media/image28.emf"/><Relationship Id="rId9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png"/><Relationship Id="rId9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4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 err="1"/>
              <a:t>Generative</a:t>
            </a:r>
            <a:r>
              <a:rPr lang="fr-FR" sz="4800" dirty="0"/>
              <a:t> </a:t>
            </a:r>
            <a:r>
              <a:rPr lang="fr-FR" sz="4800" dirty="0" err="1"/>
              <a:t>models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Esling</a:t>
            </a:r>
            <a:r>
              <a:rPr lang="fr-FR" sz="2200" dirty="0"/>
              <a:t> (</a:t>
            </a:r>
            <a:r>
              <a:rPr lang="fr-FR" sz="2200" dirty="0">
                <a:hlinkClick r:id="rId3"/>
              </a:rPr>
              <a:t>esling@ircam.fr</a:t>
            </a:r>
            <a:r>
              <a:rPr lang="fr-FR" sz="2200" dirty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/>
              <a:t>Maître de conférences – Sorbonne Université</a:t>
            </a:r>
          </a:p>
          <a:p>
            <a:pPr>
              <a:spcBef>
                <a:spcPts val="800"/>
              </a:spcBef>
            </a:pPr>
            <a:r>
              <a:rPr lang="fr-FR" sz="1400" dirty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91" y="5427363"/>
            <a:ext cx="1106924" cy="1068565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err="1"/>
              <a:t>Variational</a:t>
            </a:r>
            <a:r>
              <a:rPr lang="fr-FR" sz="3600" dirty="0"/>
              <a:t> AE and </a:t>
            </a:r>
            <a:r>
              <a:rPr lang="fr-FR" sz="3600" dirty="0" err="1"/>
              <a:t>flows</a:t>
            </a:r>
            <a:endParaRPr lang="fr-FR" sz="3600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813A692-093C-384F-8902-E2596F2A6D57}"/>
              </a:ext>
            </a:extLst>
          </p:cNvPr>
          <p:cNvGrpSpPr/>
          <p:nvPr/>
        </p:nvGrpSpPr>
        <p:grpSpPr>
          <a:xfrm>
            <a:off x="4044299" y="5776166"/>
            <a:ext cx="755682" cy="677457"/>
            <a:chOff x="202481" y="476672"/>
            <a:chExt cx="913265" cy="818728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CC3C5F4-72D5-2248-A04D-B91CE01AA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096" t="1" b="5235"/>
            <a:stretch/>
          </p:blipFill>
          <p:spPr>
            <a:xfrm>
              <a:off x="317183" y="870554"/>
              <a:ext cx="798563" cy="424846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FC80B159-70B8-974C-B92F-22F5AF635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6358"/>
            <a:stretch/>
          </p:blipFill>
          <p:spPr>
            <a:xfrm>
              <a:off x="202481" y="476672"/>
              <a:ext cx="913265" cy="448318"/>
            </a:xfrm>
            <a:prstGeom prst="rect">
              <a:avLst/>
            </a:prstGeom>
          </p:spPr>
        </p:pic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FFAD9F94-2BDE-E74D-B2BC-23968072B6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67" b="-667"/>
          <a:stretch/>
        </p:blipFill>
        <p:spPr>
          <a:xfrm>
            <a:off x="5009440" y="5761489"/>
            <a:ext cx="349760" cy="590534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31B6127E-8039-824A-BC19-D82196CE5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8335" y="5738388"/>
            <a:ext cx="1223128" cy="5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7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3830" y="24266"/>
            <a:ext cx="6928146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Unsupervised</a:t>
            </a:r>
            <a:r>
              <a:rPr lang="fr-FR" dirty="0"/>
              <a:t> </a:t>
            </a:r>
            <a:r>
              <a:rPr lang="fr-FR" dirty="0" err="1"/>
              <a:t>disentanglement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VAE</a:t>
            </a:r>
          </a:p>
        </p:txBody>
      </p:sp>
      <p:pic>
        <p:nvPicPr>
          <p:cNvPr id="22" name="Image 21" descr="logo_irc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4EE8D9-EC25-8E43-A96B-31C595A593F4}"/>
              </a:ext>
            </a:extLst>
          </p:cNvPr>
          <p:cNvSpPr/>
          <p:nvPr/>
        </p:nvSpPr>
        <p:spPr>
          <a:xfrm>
            <a:off x="3887903" y="5279874"/>
            <a:ext cx="50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dirty="0" err="1">
                <a:latin typeface="Avenir Roman" panose="02000503020000020003" pitchFamily="2" charset="0"/>
              </a:rPr>
              <a:t>Razavi</a:t>
            </a:r>
            <a:r>
              <a:rPr lang="fr-FR" sz="1200" dirty="0">
                <a:latin typeface="Avenir Roman" panose="02000503020000020003" pitchFamily="2" charset="0"/>
              </a:rPr>
              <a:t>, A., van den </a:t>
            </a:r>
            <a:r>
              <a:rPr lang="fr-FR" sz="1200" dirty="0" err="1">
                <a:latin typeface="Avenir Roman" panose="02000503020000020003" pitchFamily="2" charset="0"/>
              </a:rPr>
              <a:t>Oord</a:t>
            </a:r>
            <a:r>
              <a:rPr lang="fr-FR" sz="1200" dirty="0">
                <a:latin typeface="Avenir Roman" panose="02000503020000020003" pitchFamily="2" charset="0"/>
              </a:rPr>
              <a:t>, A., &amp; </a:t>
            </a:r>
            <a:r>
              <a:rPr lang="fr-FR" sz="1200" dirty="0" err="1">
                <a:latin typeface="Avenir Roman" panose="02000503020000020003" pitchFamily="2" charset="0"/>
              </a:rPr>
              <a:t>Vinyals</a:t>
            </a:r>
            <a:r>
              <a:rPr lang="fr-FR" sz="1200" dirty="0">
                <a:latin typeface="Avenir Roman" panose="02000503020000020003" pitchFamily="2" charset="0"/>
              </a:rPr>
              <a:t>, O. (2019). </a:t>
            </a:r>
            <a:r>
              <a:rPr lang="fr-FR" sz="1200" dirty="0" err="1">
                <a:latin typeface="Avenir Roman" panose="02000503020000020003" pitchFamily="2" charset="0"/>
              </a:rPr>
              <a:t>Generating</a:t>
            </a:r>
            <a:r>
              <a:rPr lang="fr-FR" sz="1200" dirty="0">
                <a:latin typeface="Avenir Roman" panose="02000503020000020003" pitchFamily="2" charset="0"/>
              </a:rPr>
              <a:t> diverse high-</a:t>
            </a:r>
            <a:r>
              <a:rPr lang="fr-FR" sz="1200" dirty="0" err="1">
                <a:latin typeface="Avenir Roman" panose="02000503020000020003" pitchFamily="2" charset="0"/>
              </a:rPr>
              <a:t>fidelity</a:t>
            </a:r>
            <a:r>
              <a:rPr lang="fr-FR" sz="1200" dirty="0">
                <a:latin typeface="Avenir Roman" panose="02000503020000020003" pitchFamily="2" charset="0"/>
              </a:rPr>
              <a:t> images </a:t>
            </a:r>
            <a:r>
              <a:rPr lang="fr-FR" sz="1200" dirty="0" err="1">
                <a:latin typeface="Avenir Roman" panose="02000503020000020003" pitchFamily="2" charset="0"/>
              </a:rPr>
              <a:t>with</a:t>
            </a:r>
            <a:r>
              <a:rPr lang="fr-FR" sz="1200" dirty="0">
                <a:latin typeface="Avenir Roman" panose="02000503020000020003" pitchFamily="2" charset="0"/>
              </a:rPr>
              <a:t> vq-vae-2. In </a:t>
            </a:r>
            <a:r>
              <a:rPr lang="fr-FR" sz="1200" i="1" dirty="0" err="1">
                <a:latin typeface="Avenir Roman" panose="02000503020000020003" pitchFamily="2" charset="0"/>
              </a:rPr>
              <a:t>Advances</a:t>
            </a:r>
            <a:r>
              <a:rPr lang="fr-FR" sz="1200" i="1" dirty="0">
                <a:latin typeface="Avenir Roman" panose="02000503020000020003" pitchFamily="2" charset="0"/>
              </a:rPr>
              <a:t> in Neural Information </a:t>
            </a:r>
            <a:r>
              <a:rPr lang="fr-FR" sz="1200" i="1" dirty="0" err="1">
                <a:latin typeface="Avenir Roman" panose="02000503020000020003" pitchFamily="2" charset="0"/>
              </a:rPr>
              <a:t>Processing</a:t>
            </a:r>
            <a:r>
              <a:rPr lang="fr-FR" sz="1200" i="1" dirty="0">
                <a:latin typeface="Avenir Roman" panose="02000503020000020003" pitchFamily="2" charset="0"/>
              </a:rPr>
              <a:t> </a:t>
            </a:r>
            <a:r>
              <a:rPr lang="fr-FR" sz="1200" i="1" dirty="0" err="1">
                <a:latin typeface="Avenir Roman" panose="02000503020000020003" pitchFamily="2" charset="0"/>
              </a:rPr>
              <a:t>Systems</a:t>
            </a:r>
            <a:r>
              <a:rPr lang="fr-FR" sz="1200" dirty="0">
                <a:latin typeface="Avenir Roman" panose="02000503020000020003" pitchFamily="2" charset="0"/>
              </a:rPr>
              <a:t> (pp. 14866-14876).</a:t>
            </a:r>
            <a:endParaRPr kumimoji="0" lang="fr-FR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Roman" panose="02000503020000020003" pitchFamily="2" charset="0"/>
              <a:ea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4B9373-E833-2148-A307-DB363BFFAC86}"/>
              </a:ext>
            </a:extLst>
          </p:cNvPr>
          <p:cNvSpPr/>
          <p:nvPr/>
        </p:nvSpPr>
        <p:spPr>
          <a:xfrm>
            <a:off x="488799" y="926546"/>
            <a:ext cx="3330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rgbClr val="000000"/>
                </a:solidFill>
                <a:latin typeface="Avenir Roman" panose="02000503020000020003" pitchFamily="2" charset="0"/>
              </a:rPr>
              <a:t>More </a:t>
            </a:r>
            <a:r>
              <a:rPr lang="fr-FR" sz="2400" dirty="0" err="1">
                <a:solidFill>
                  <a:srgbClr val="000000"/>
                </a:solidFill>
                <a:latin typeface="Avenir Roman" panose="02000503020000020003" pitchFamily="2" charset="0"/>
              </a:rPr>
              <a:t>disentanglement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89908E-B1FB-5542-8B9F-B15791823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02" y="1590283"/>
            <a:ext cx="2784971" cy="40127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67BEDC-B859-574C-BFC4-4636157426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45"/>
          <a:stretch/>
        </p:blipFill>
        <p:spPr>
          <a:xfrm>
            <a:off x="3998133" y="1688486"/>
            <a:ext cx="4994516" cy="33834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C9C2AD-42F6-4A41-84C3-D8F9951EC0CF}"/>
              </a:ext>
            </a:extLst>
          </p:cNvPr>
          <p:cNvSpPr/>
          <p:nvPr/>
        </p:nvSpPr>
        <p:spPr>
          <a:xfrm>
            <a:off x="4866388" y="926546"/>
            <a:ext cx="3258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 err="1">
                <a:solidFill>
                  <a:srgbClr val="000000"/>
                </a:solidFill>
                <a:latin typeface="Avenir Roman" panose="02000503020000020003" pitchFamily="2" charset="0"/>
              </a:rPr>
              <a:t>Vector-Quantized</a:t>
            </a:r>
            <a:r>
              <a:rPr lang="fr-FR" sz="2400" dirty="0">
                <a:solidFill>
                  <a:srgbClr val="000000"/>
                </a:solidFill>
                <a:latin typeface="Avenir Roman" panose="02000503020000020003" pitchFamily="2" charset="0"/>
              </a:rPr>
              <a:t> VAE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3830" y="24266"/>
            <a:ext cx="6928146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Unsupervised</a:t>
            </a:r>
            <a:r>
              <a:rPr lang="fr-FR" dirty="0"/>
              <a:t> image </a:t>
            </a:r>
            <a:r>
              <a:rPr lang="fr-FR" dirty="0" err="1"/>
              <a:t>transfer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VAE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EE8D9-EC25-8E43-A96B-31C595A593F4}"/>
              </a:ext>
            </a:extLst>
          </p:cNvPr>
          <p:cNvSpPr/>
          <p:nvPr/>
        </p:nvSpPr>
        <p:spPr>
          <a:xfrm>
            <a:off x="392297" y="6126929"/>
            <a:ext cx="8483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00" b="1" dirty="0">
                <a:solidFill>
                  <a:schemeClr val="bg2">
                    <a:lumMod val="75000"/>
                  </a:schemeClr>
                </a:solidFill>
              </a:rPr>
              <a:t>Huang, X., Liu, M. Y., </a:t>
            </a:r>
            <a:r>
              <a:rPr lang="fr-FR" sz="1400" b="1" dirty="0" err="1">
                <a:solidFill>
                  <a:schemeClr val="bg2">
                    <a:lumMod val="75000"/>
                  </a:schemeClr>
                </a:solidFill>
              </a:rPr>
              <a:t>Belongie</a:t>
            </a:r>
            <a:r>
              <a:rPr lang="fr-FR" sz="1400" b="1" dirty="0">
                <a:solidFill>
                  <a:schemeClr val="bg2">
                    <a:lumMod val="75000"/>
                  </a:schemeClr>
                </a:solidFill>
              </a:rPr>
              <a:t>, S., &amp; </a:t>
            </a:r>
            <a:r>
              <a:rPr lang="fr-FR" sz="1400" b="1" dirty="0" err="1">
                <a:solidFill>
                  <a:schemeClr val="bg2">
                    <a:lumMod val="75000"/>
                  </a:schemeClr>
                </a:solidFill>
              </a:rPr>
              <a:t>Kautz</a:t>
            </a:r>
            <a:r>
              <a:rPr lang="fr-FR" sz="1400" b="1" dirty="0">
                <a:solidFill>
                  <a:schemeClr val="bg2">
                    <a:lumMod val="75000"/>
                  </a:schemeClr>
                </a:solidFill>
              </a:rPr>
              <a:t>, J. (2018). Multimodal </a:t>
            </a:r>
            <a:r>
              <a:rPr lang="fr-FR" sz="1400" b="1" dirty="0" err="1">
                <a:solidFill>
                  <a:schemeClr val="bg2">
                    <a:lumMod val="75000"/>
                  </a:schemeClr>
                </a:solidFill>
              </a:rPr>
              <a:t>unsupervised</a:t>
            </a:r>
            <a:r>
              <a:rPr lang="fr-FR" sz="1400" b="1" dirty="0">
                <a:solidFill>
                  <a:schemeClr val="bg2">
                    <a:lumMod val="75000"/>
                  </a:schemeClr>
                </a:solidFill>
              </a:rPr>
              <a:t> image-to-image translation. In </a:t>
            </a:r>
            <a:r>
              <a:rPr lang="fr-FR" sz="1400" b="1" i="1" dirty="0" err="1">
                <a:solidFill>
                  <a:schemeClr val="bg2">
                    <a:lumMod val="75000"/>
                  </a:schemeClr>
                </a:solidFill>
              </a:rPr>
              <a:t>Proceedings</a:t>
            </a:r>
            <a:r>
              <a:rPr lang="fr-FR" sz="1400" b="1" i="1" dirty="0">
                <a:solidFill>
                  <a:schemeClr val="bg2">
                    <a:lumMod val="75000"/>
                  </a:schemeClr>
                </a:solidFill>
              </a:rPr>
              <a:t> of the </a:t>
            </a:r>
            <a:r>
              <a:rPr lang="fr-FR" sz="1400" b="1" i="1" dirty="0" err="1">
                <a:solidFill>
                  <a:schemeClr val="bg2">
                    <a:lumMod val="75000"/>
                  </a:schemeClr>
                </a:solidFill>
              </a:rPr>
              <a:t>European</a:t>
            </a:r>
            <a:r>
              <a:rPr lang="fr-FR" sz="1400" b="1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fr-FR" sz="1400" b="1" i="1" dirty="0" err="1">
                <a:solidFill>
                  <a:schemeClr val="bg2">
                    <a:lumMod val="75000"/>
                  </a:schemeClr>
                </a:solidFill>
              </a:rPr>
              <a:t>Conference</a:t>
            </a:r>
            <a:r>
              <a:rPr lang="fr-FR" sz="1400" b="1" i="1" dirty="0">
                <a:solidFill>
                  <a:schemeClr val="bg2">
                    <a:lumMod val="75000"/>
                  </a:schemeClr>
                </a:solidFill>
              </a:rPr>
              <a:t> on Computer Vision (ECCV)</a:t>
            </a:r>
            <a:r>
              <a:rPr lang="fr-FR" sz="1400" b="1" dirty="0">
                <a:solidFill>
                  <a:schemeClr val="bg2">
                    <a:lumMod val="75000"/>
                  </a:schemeClr>
                </a:solidFill>
              </a:rPr>
              <a:t> (pp. 172-189).</a:t>
            </a:r>
            <a:endParaRPr kumimoji="0" lang="fr-FR" sz="9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Roman" panose="02000503020000020003" pitchFamily="2" charset="0"/>
              <a:ea typeface="ＭＳ Ｐゴシック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8C0A4EC-53F2-DF4A-8393-A95AF456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62" y="894763"/>
            <a:ext cx="6870023" cy="18341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F37A611-D40E-A340-856B-CDC3D5AD7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32" y="2778692"/>
            <a:ext cx="7031939" cy="333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5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à coins arrondis 65">
            <a:extLst>
              <a:ext uri="{FF2B5EF4-FFF2-40B4-BE49-F238E27FC236}">
                <a16:creationId xmlns:a16="http://schemas.microsoft.com/office/drawing/2014/main" id="{9922D189-045B-0C4E-89D5-BDF08CBE99AC}"/>
              </a:ext>
            </a:extLst>
          </p:cNvPr>
          <p:cNvSpPr/>
          <p:nvPr/>
        </p:nvSpPr>
        <p:spPr bwMode="auto">
          <a:xfrm>
            <a:off x="819958" y="5495894"/>
            <a:ext cx="4199606" cy="801709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sp>
        <p:nvSpPr>
          <p:cNvPr id="49" name="Rectangle à coins arrondis 48">
            <a:extLst>
              <a:ext uri="{FF2B5EF4-FFF2-40B4-BE49-F238E27FC236}">
                <a16:creationId xmlns:a16="http://schemas.microsoft.com/office/drawing/2014/main" id="{A802834A-EAB1-9045-81B0-E509ECBD9339}"/>
              </a:ext>
            </a:extLst>
          </p:cNvPr>
          <p:cNvSpPr/>
          <p:nvPr/>
        </p:nvSpPr>
        <p:spPr bwMode="auto">
          <a:xfrm>
            <a:off x="370535" y="1954348"/>
            <a:ext cx="1344238" cy="941734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81EA6DB4-623A-DF40-A223-E15F5DBEDA45}"/>
              </a:ext>
            </a:extLst>
          </p:cNvPr>
          <p:cNvSpPr/>
          <p:nvPr/>
        </p:nvSpPr>
        <p:spPr bwMode="auto">
          <a:xfrm>
            <a:off x="7082624" y="777084"/>
            <a:ext cx="1563317" cy="1101095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Normalizing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flows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D90D49E-CA1D-544D-B803-9D8B3E05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107" y="3301969"/>
            <a:ext cx="1209141" cy="272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B0319C6-7D34-5747-971C-F4FA92D06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826" y="1539567"/>
            <a:ext cx="1407695" cy="267202"/>
          </a:xfrm>
          <a:prstGeom prst="rect">
            <a:avLst/>
          </a:prstGeom>
        </p:spPr>
      </p:pic>
      <p:sp>
        <p:nvSpPr>
          <p:cNvPr id="44" name="TextBox 95">
            <a:extLst>
              <a:ext uri="{FF2B5EF4-FFF2-40B4-BE49-F238E27FC236}">
                <a16:creationId xmlns:a16="http://schemas.microsoft.com/office/drawing/2014/main" id="{1AF6BB1D-5915-E740-8C9A-72430D7252D6}"/>
              </a:ext>
            </a:extLst>
          </p:cNvPr>
          <p:cNvSpPr txBox="1"/>
          <p:nvPr/>
        </p:nvSpPr>
        <p:spPr>
          <a:xfrm>
            <a:off x="401839" y="818650"/>
            <a:ext cx="6421678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Probabilistic inference mostly deal with simple distributions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6239BB51-C8F9-1D4B-B6BF-EDA565548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17" b="15552"/>
          <a:stretch/>
        </p:blipFill>
        <p:spPr>
          <a:xfrm>
            <a:off x="7215628" y="842412"/>
            <a:ext cx="1278671" cy="660168"/>
          </a:xfrm>
          <a:prstGeom prst="rect">
            <a:avLst/>
          </a:prstGeom>
        </p:spPr>
      </p:pic>
      <p:sp>
        <p:nvSpPr>
          <p:cNvPr id="46" name="TextBox 95">
            <a:extLst>
              <a:ext uri="{FF2B5EF4-FFF2-40B4-BE49-F238E27FC236}">
                <a16:creationId xmlns:a16="http://schemas.microsoft.com/office/drawing/2014/main" id="{E4CA0BEC-1260-4C4E-8CB0-5D9AEE00A30B}"/>
              </a:ext>
            </a:extLst>
          </p:cNvPr>
          <p:cNvSpPr txBox="1"/>
          <p:nvPr/>
        </p:nvSpPr>
        <p:spPr>
          <a:xfrm>
            <a:off x="6844253" y="1925846"/>
            <a:ext cx="2171890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The almighty Gaussian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C1FE939B-1F0E-364C-8275-7D77CB1A6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52" y="2582947"/>
            <a:ext cx="1154720" cy="253475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4BD9C3A9-840A-704D-894E-78B157D523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923" b="11072"/>
          <a:stretch/>
        </p:blipFill>
        <p:spPr>
          <a:xfrm>
            <a:off x="473890" y="2000537"/>
            <a:ext cx="1100736" cy="5902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3CAF4B-8987-0E49-B5A3-466014A0E10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9000"/>
          </a:blip>
          <a:stretch>
            <a:fillRect/>
          </a:stretch>
        </p:blipFill>
        <p:spPr>
          <a:xfrm>
            <a:off x="2192302" y="4020262"/>
            <a:ext cx="1678853" cy="4658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4D6A4C-5226-8443-BA97-40967537B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48" y="3685660"/>
            <a:ext cx="1186491" cy="266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A9B3DCB-7D14-9742-906D-BD2827B429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162" y="3676576"/>
            <a:ext cx="1222633" cy="26838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CB3E622-E0A8-3745-8C0C-0B57F9B167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2369" y="4103535"/>
            <a:ext cx="764770" cy="29925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FFAE3B9-C83F-F84E-B168-D7C6DA5D10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8024" b="6344"/>
          <a:stretch/>
        </p:blipFill>
        <p:spPr>
          <a:xfrm>
            <a:off x="4121351" y="3788506"/>
            <a:ext cx="1299261" cy="7396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0882C0A-B0B2-3A4C-892E-C7F4EECC2D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7757" y="3982438"/>
            <a:ext cx="560019" cy="56001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4517B3A-A76E-254C-B03A-A1E4DBA111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2155" y="3968154"/>
            <a:ext cx="599777" cy="59977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5723D61-6A21-BE49-BC0B-0C4646663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17" b="4618"/>
          <a:stretch/>
        </p:blipFill>
        <p:spPr>
          <a:xfrm>
            <a:off x="350099" y="3840340"/>
            <a:ext cx="1278671" cy="764290"/>
          </a:xfrm>
          <a:prstGeom prst="rect">
            <a:avLst/>
          </a:prstGeom>
        </p:spPr>
      </p:pic>
      <p:sp>
        <p:nvSpPr>
          <p:cNvPr id="53" name="TextBox 95">
            <a:extLst>
              <a:ext uri="{FF2B5EF4-FFF2-40B4-BE49-F238E27FC236}">
                <a16:creationId xmlns:a16="http://schemas.microsoft.com/office/drawing/2014/main" id="{10430A1F-50BD-0942-BB53-9A2B6B8DC8C5}"/>
              </a:ext>
            </a:extLst>
          </p:cNvPr>
          <p:cNvSpPr txBox="1"/>
          <p:nvPr/>
        </p:nvSpPr>
        <p:spPr>
          <a:xfrm>
            <a:off x="1769548" y="1918392"/>
            <a:ext cx="6421678" cy="97462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Too simplistic assumption in most cases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Real data follows largely more complex distributions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These distributions are usually intractable</a:t>
            </a:r>
          </a:p>
        </p:txBody>
      </p:sp>
      <p:sp>
        <p:nvSpPr>
          <p:cNvPr id="54" name="TextBox 95">
            <a:extLst>
              <a:ext uri="{FF2B5EF4-FFF2-40B4-BE49-F238E27FC236}">
                <a16:creationId xmlns:a16="http://schemas.microsoft.com/office/drawing/2014/main" id="{6FD7002C-326A-5F46-A246-46D112C182CB}"/>
              </a:ext>
            </a:extLst>
          </p:cNvPr>
          <p:cNvSpPr txBox="1"/>
          <p:nvPr/>
        </p:nvSpPr>
        <p:spPr>
          <a:xfrm>
            <a:off x="535294" y="2942271"/>
            <a:ext cx="1248109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Real data ?</a:t>
            </a:r>
          </a:p>
        </p:txBody>
      </p:sp>
      <p:sp>
        <p:nvSpPr>
          <p:cNvPr id="55" name="TextBox 95">
            <a:extLst>
              <a:ext uri="{FF2B5EF4-FFF2-40B4-BE49-F238E27FC236}">
                <a16:creationId xmlns:a16="http://schemas.microsoft.com/office/drawing/2014/main" id="{55588B93-27EE-5B41-AAFC-31C996F9ADFD}"/>
              </a:ext>
            </a:extLst>
          </p:cNvPr>
          <p:cNvSpPr txBox="1"/>
          <p:nvPr/>
        </p:nvSpPr>
        <p:spPr>
          <a:xfrm>
            <a:off x="5575448" y="3807375"/>
            <a:ext cx="4919066" cy="61042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We want this to be a distribution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Only need it to sum (integrate) to 1 ! </a:t>
            </a:r>
          </a:p>
        </p:txBody>
      </p:sp>
      <p:sp>
        <p:nvSpPr>
          <p:cNvPr id="56" name="TextBox 95">
            <a:extLst>
              <a:ext uri="{FF2B5EF4-FFF2-40B4-BE49-F238E27FC236}">
                <a16:creationId xmlns:a16="http://schemas.microsoft.com/office/drawing/2014/main" id="{2EF5601D-B7B0-474F-AC5B-00D481DC58D1}"/>
              </a:ext>
            </a:extLst>
          </p:cNvPr>
          <p:cNvSpPr txBox="1"/>
          <p:nvPr/>
        </p:nvSpPr>
        <p:spPr>
          <a:xfrm>
            <a:off x="1857144" y="2886413"/>
            <a:ext cx="8196075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How to use complex distributions but keep analytical simplicity 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8A2809-4421-0D4F-9CA6-0A88955F4DEB}"/>
              </a:ext>
            </a:extLst>
          </p:cNvPr>
          <p:cNvSpPr/>
          <p:nvPr/>
        </p:nvSpPr>
        <p:spPr>
          <a:xfrm>
            <a:off x="497305" y="6347832"/>
            <a:ext cx="81385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[Danilo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Rezende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 and Shakir Mohamed, “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Variational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inference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with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normalizing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flows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,” ICML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Conference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, 2015]</a:t>
            </a:r>
          </a:p>
        </p:txBody>
      </p:sp>
      <p:sp>
        <p:nvSpPr>
          <p:cNvPr id="57" name="TextBox 95">
            <a:extLst>
              <a:ext uri="{FF2B5EF4-FFF2-40B4-BE49-F238E27FC236}">
                <a16:creationId xmlns:a16="http://schemas.microsoft.com/office/drawing/2014/main" id="{761665A9-F546-7B48-84C4-070721B88922}"/>
              </a:ext>
            </a:extLst>
          </p:cNvPr>
          <p:cNvSpPr txBox="1"/>
          <p:nvPr/>
        </p:nvSpPr>
        <p:spPr>
          <a:xfrm>
            <a:off x="319439" y="3260204"/>
            <a:ext cx="3463761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Given a random variable</a:t>
            </a:r>
          </a:p>
        </p:txBody>
      </p:sp>
      <p:sp>
        <p:nvSpPr>
          <p:cNvPr id="58" name="TextBox 95">
            <a:extLst>
              <a:ext uri="{FF2B5EF4-FFF2-40B4-BE49-F238E27FC236}">
                <a16:creationId xmlns:a16="http://schemas.microsoft.com/office/drawing/2014/main" id="{5DF9C033-7884-1642-B888-674BBE7A83A7}"/>
              </a:ext>
            </a:extLst>
          </p:cNvPr>
          <p:cNvSpPr txBox="1"/>
          <p:nvPr/>
        </p:nvSpPr>
        <p:spPr>
          <a:xfrm>
            <a:off x="4217248" y="3272335"/>
            <a:ext cx="3463761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we can transform it to obtain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829F8EC-A354-6440-B91D-960408BE17DB}"/>
              </a:ext>
            </a:extLst>
          </p:cNvPr>
          <p:cNvSpPr txBox="1"/>
          <p:nvPr/>
        </p:nvSpPr>
        <p:spPr>
          <a:xfrm>
            <a:off x="5000825" y="3558698"/>
            <a:ext cx="503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CA3822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?</a:t>
            </a:r>
          </a:p>
        </p:txBody>
      </p:sp>
      <p:sp>
        <p:nvSpPr>
          <p:cNvPr id="59" name="TextBox 95">
            <a:extLst>
              <a:ext uri="{FF2B5EF4-FFF2-40B4-BE49-F238E27FC236}">
                <a16:creationId xmlns:a16="http://schemas.microsoft.com/office/drawing/2014/main" id="{5747BE5E-D726-B342-9FE4-25D54D9DAF75}"/>
              </a:ext>
            </a:extLst>
          </p:cNvPr>
          <p:cNvSpPr txBox="1"/>
          <p:nvPr/>
        </p:nvSpPr>
        <p:spPr>
          <a:xfrm>
            <a:off x="239134" y="4705403"/>
            <a:ext cx="589842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Change of volume is given by the determinant of the Jacobian </a:t>
            </a:r>
          </a:p>
        </p:txBody>
      </p:sp>
      <p:sp>
        <p:nvSpPr>
          <p:cNvPr id="60" name="TextBox 95">
            <a:extLst>
              <a:ext uri="{FF2B5EF4-FFF2-40B4-BE49-F238E27FC236}">
                <a16:creationId xmlns:a16="http://schemas.microsoft.com/office/drawing/2014/main" id="{658749FA-BDDC-2B47-BA2F-686D4D99328A}"/>
              </a:ext>
            </a:extLst>
          </p:cNvPr>
          <p:cNvSpPr txBox="1"/>
          <p:nvPr/>
        </p:nvSpPr>
        <p:spPr>
          <a:xfrm>
            <a:off x="342825" y="5145945"/>
            <a:ext cx="827540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So in fact we can use any transform, but with a simple determinant of Jacobian</a:t>
            </a:r>
          </a:p>
        </p:txBody>
      </p:sp>
      <p:sp>
        <p:nvSpPr>
          <p:cNvPr id="61" name="TextBox 95">
            <a:extLst>
              <a:ext uri="{FF2B5EF4-FFF2-40B4-BE49-F238E27FC236}">
                <a16:creationId xmlns:a16="http://schemas.microsoft.com/office/drawing/2014/main" id="{8C1AE6F8-2413-C047-B9AC-CF1CC336F699}"/>
              </a:ext>
            </a:extLst>
          </p:cNvPr>
          <p:cNvSpPr txBox="1"/>
          <p:nvPr/>
        </p:nvSpPr>
        <p:spPr>
          <a:xfrm>
            <a:off x="931972" y="5554555"/>
            <a:ext cx="5898426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Planar flow </a:t>
            </a:r>
            <a:r>
              <a:rPr kumimoji="0" lang="en-GB" alt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proposed in the original paper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F66CDA2-13EC-E345-8274-C80C801F1D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4543" y="4500164"/>
            <a:ext cx="2821907" cy="62564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88714C9-2208-E64A-8F1A-9B39831A74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2412" y="5890645"/>
            <a:ext cx="2972909" cy="33119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0710AAC-EC8D-9345-8BF0-81B5BB1066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3833" y="5541584"/>
            <a:ext cx="2002531" cy="248835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8000D1A8-C534-824A-A19B-9EE243DA65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71964" y="5861823"/>
            <a:ext cx="1796979" cy="435780"/>
          </a:xfrm>
          <a:prstGeom prst="rect">
            <a:avLst/>
          </a:prstGeom>
        </p:spPr>
      </p:pic>
      <p:sp>
        <p:nvSpPr>
          <p:cNvPr id="63" name="TextBox 95">
            <a:extLst>
              <a:ext uri="{FF2B5EF4-FFF2-40B4-BE49-F238E27FC236}">
                <a16:creationId xmlns:a16="http://schemas.microsoft.com/office/drawing/2014/main" id="{AD06B131-CEED-4942-9808-EA84C4E7EDB4}"/>
              </a:ext>
            </a:extLst>
          </p:cNvPr>
          <p:cNvSpPr txBox="1"/>
          <p:nvPr/>
        </p:nvSpPr>
        <p:spPr>
          <a:xfrm>
            <a:off x="5652017" y="5537038"/>
            <a:ext cx="775794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Given</a:t>
            </a:r>
          </a:p>
        </p:txBody>
      </p:sp>
      <p:sp>
        <p:nvSpPr>
          <p:cNvPr id="64" name="TextBox 95">
            <a:extLst>
              <a:ext uri="{FF2B5EF4-FFF2-40B4-BE49-F238E27FC236}">
                <a16:creationId xmlns:a16="http://schemas.microsoft.com/office/drawing/2014/main" id="{15E4A5C3-7C7D-5A4F-9BF2-837FEA4915A9}"/>
              </a:ext>
            </a:extLst>
          </p:cNvPr>
          <p:cNvSpPr txBox="1"/>
          <p:nvPr/>
        </p:nvSpPr>
        <p:spPr>
          <a:xfrm>
            <a:off x="5575448" y="5912070"/>
            <a:ext cx="1121828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We have</a:t>
            </a:r>
          </a:p>
        </p:txBody>
      </p:sp>
      <p:sp>
        <p:nvSpPr>
          <p:cNvPr id="41" name="TextBox 95">
            <a:extLst>
              <a:ext uri="{FF2B5EF4-FFF2-40B4-BE49-F238E27FC236}">
                <a16:creationId xmlns:a16="http://schemas.microsoft.com/office/drawing/2014/main" id="{5944939C-8FF9-7244-A4D3-F72684BFF9FA}"/>
              </a:ext>
            </a:extLst>
          </p:cNvPr>
          <p:cNvSpPr txBox="1"/>
          <p:nvPr/>
        </p:nvSpPr>
        <p:spPr>
          <a:xfrm>
            <a:off x="414175" y="1151192"/>
            <a:ext cx="6421678" cy="67197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Provide easier analytical solutions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Implicit assumption of a simple explanation (capacity)</a:t>
            </a:r>
          </a:p>
        </p:txBody>
      </p:sp>
    </p:spTree>
    <p:extLst>
      <p:ext uri="{BB962C8B-B14F-4D97-AF65-F5344CB8AC3E}">
        <p14:creationId xmlns:p14="http://schemas.microsoft.com/office/powerpoint/2010/main" val="257320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49" grpId="0" animBg="1"/>
      <p:bldP spid="12" grpId="0" animBg="1"/>
      <p:bldP spid="46" grpId="0"/>
      <p:bldP spid="54" grpId="0"/>
      <p:bldP spid="55" grpId="0"/>
      <p:bldP spid="56" grpId="0"/>
      <p:bldP spid="16" grpId="0"/>
      <p:bldP spid="57" grpId="0"/>
      <p:bldP spid="58" grpId="0"/>
      <p:bldP spid="22" grpId="0"/>
      <p:bldP spid="59" grpId="0"/>
      <p:bldP spid="60" grpId="0"/>
      <p:bldP spid="61" grpId="0"/>
      <p:bldP spid="63" grpId="0"/>
      <p:bldP spid="64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à coins arrondis 67">
            <a:extLst>
              <a:ext uri="{FF2B5EF4-FFF2-40B4-BE49-F238E27FC236}">
                <a16:creationId xmlns:a16="http://schemas.microsoft.com/office/drawing/2014/main" id="{1737DDEE-9847-0643-9566-BEB47898C308}"/>
              </a:ext>
            </a:extLst>
          </p:cNvPr>
          <p:cNvSpPr/>
          <p:nvPr/>
        </p:nvSpPr>
        <p:spPr bwMode="auto">
          <a:xfrm>
            <a:off x="5228178" y="5031558"/>
            <a:ext cx="3627307" cy="1170914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sp>
        <p:nvSpPr>
          <p:cNvPr id="67" name="Rectangle à coins arrondis 66">
            <a:extLst>
              <a:ext uri="{FF2B5EF4-FFF2-40B4-BE49-F238E27FC236}">
                <a16:creationId xmlns:a16="http://schemas.microsoft.com/office/drawing/2014/main" id="{8CD86AEE-98D7-214F-94F4-65F4011C45AE}"/>
              </a:ext>
            </a:extLst>
          </p:cNvPr>
          <p:cNvSpPr/>
          <p:nvPr/>
        </p:nvSpPr>
        <p:spPr bwMode="auto">
          <a:xfrm>
            <a:off x="434881" y="1186929"/>
            <a:ext cx="5245753" cy="1143444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EAAB5919-32A1-0943-9FDE-2D361DCAC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l="39154" t="2031"/>
          <a:stretch/>
        </p:blipFill>
        <p:spPr>
          <a:xfrm>
            <a:off x="5747610" y="2918315"/>
            <a:ext cx="1017248" cy="456343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BD8ABC76-5393-D246-B221-FC51200B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4351047" y="2926856"/>
            <a:ext cx="1836173" cy="465805"/>
          </a:xfrm>
          <a:prstGeom prst="rect">
            <a:avLst/>
          </a:prstGeom>
        </p:spPr>
      </p:pic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5C289826-48B8-8548-8D51-9972FF3C189E}"/>
              </a:ext>
            </a:extLst>
          </p:cNvPr>
          <p:cNvSpPr/>
          <p:nvPr/>
        </p:nvSpPr>
        <p:spPr bwMode="auto">
          <a:xfrm>
            <a:off x="5426985" y="2929574"/>
            <a:ext cx="454552" cy="43184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+mn-ea"/>
              <a:cs typeface="+mn-cs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455B05A8-456C-2A47-97BB-8DB94EFD1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8" b="8612"/>
          <a:stretch/>
        </p:blipFill>
        <p:spPr>
          <a:xfrm>
            <a:off x="6297289" y="2786435"/>
            <a:ext cx="1331891" cy="7655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80CA43-D0FB-D743-AB9C-70AB406BBA71}"/>
              </a:ext>
            </a:extLst>
          </p:cNvPr>
          <p:cNvSpPr/>
          <p:nvPr/>
        </p:nvSpPr>
        <p:spPr bwMode="auto">
          <a:xfrm>
            <a:off x="5498912" y="2905143"/>
            <a:ext cx="323180" cy="48070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+mn-ea"/>
              <a:cs typeface="+mn-cs"/>
            </a:endParaRP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255DC63D-516F-7C41-BA71-90F0AABC71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7" t="15863" r="9746" b="3872"/>
          <a:stretch/>
        </p:blipFill>
        <p:spPr>
          <a:xfrm>
            <a:off x="1236371" y="2852235"/>
            <a:ext cx="1010112" cy="76429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C9F4D96-4352-A14A-BF41-8D67E0E8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993" y="5322762"/>
            <a:ext cx="1787236" cy="5123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63CAF4B-8987-0E49-B5A3-466014A0E1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2383049" y="1434901"/>
            <a:ext cx="1678853" cy="4658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Normalizing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flows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4D6A4C-5226-8443-BA97-40967537B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968" y="2000002"/>
            <a:ext cx="1186491" cy="2669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A9B3DCB-7D14-9742-906D-BD2827B42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196" y="1976225"/>
            <a:ext cx="1222633" cy="26838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CB3E622-E0A8-3745-8C0C-0B57F9B16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116" y="1518174"/>
            <a:ext cx="764770" cy="2992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E964604-6768-BF41-A8FB-C12A954EE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1852" y="2973020"/>
            <a:ext cx="745484" cy="30497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EE2A39E-3023-DD46-8884-F448A09E7E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9123" y="9762106"/>
            <a:ext cx="1859687" cy="40822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7E73915-97A5-9F45-B1BE-93D0E41105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2705" y="4959632"/>
            <a:ext cx="1353967" cy="135396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DC361A1-A20F-9649-9B86-B950BB46C6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083" y="4945205"/>
            <a:ext cx="1353967" cy="135396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FFAE3B9-C83F-F84E-B168-D7C6DA5D10A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8024" b="6344"/>
          <a:stretch/>
        </p:blipFill>
        <p:spPr>
          <a:xfrm>
            <a:off x="4312098" y="1272418"/>
            <a:ext cx="1299261" cy="7396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0882C0A-B0B2-3A4C-892E-C7F4EECC2D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8504" y="1397077"/>
            <a:ext cx="560019" cy="5600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0C8C76C-D570-E447-AEA3-97A965BB171A}"/>
              </a:ext>
            </a:extLst>
          </p:cNvPr>
          <p:cNvSpPr txBox="1"/>
          <p:nvPr/>
        </p:nvSpPr>
        <p:spPr>
          <a:xfrm>
            <a:off x="5425115" y="2849975"/>
            <a:ext cx="39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A01439-17D9-184D-B851-A864179238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6505" y="2430890"/>
            <a:ext cx="2215165" cy="265246"/>
          </a:xfrm>
          <a:prstGeom prst="rect">
            <a:avLst/>
          </a:prstGeom>
        </p:spPr>
      </p:pic>
      <p:sp>
        <p:nvSpPr>
          <p:cNvPr id="34" name="TextBox 95">
            <a:extLst>
              <a:ext uri="{FF2B5EF4-FFF2-40B4-BE49-F238E27FC236}">
                <a16:creationId xmlns:a16="http://schemas.microsoft.com/office/drawing/2014/main" id="{3DB8A767-C378-E743-8CB1-F6A1B205AC7C}"/>
              </a:ext>
            </a:extLst>
          </p:cNvPr>
          <p:cNvSpPr txBox="1"/>
          <p:nvPr/>
        </p:nvSpPr>
        <p:spPr>
          <a:xfrm>
            <a:off x="283389" y="5119470"/>
            <a:ext cx="5311330" cy="97462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Learn increasingly complex distributions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Just applying simple invertible transforms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Of course it holds for multiple dimensions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DD90D49E-CA1D-544D-B803-9D8B3E053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16" y="770012"/>
            <a:ext cx="1463060" cy="329188"/>
          </a:xfrm>
          <a:prstGeom prst="rect">
            <a:avLst/>
          </a:prstGeom>
        </p:spPr>
      </p:pic>
      <p:sp>
        <p:nvSpPr>
          <p:cNvPr id="41" name="TextBox 95">
            <a:extLst>
              <a:ext uri="{FF2B5EF4-FFF2-40B4-BE49-F238E27FC236}">
                <a16:creationId xmlns:a16="http://schemas.microsoft.com/office/drawing/2014/main" id="{47B5298C-9DC9-324C-88DB-4D11A6E47947}"/>
              </a:ext>
            </a:extLst>
          </p:cNvPr>
          <p:cNvSpPr txBox="1"/>
          <p:nvPr/>
        </p:nvSpPr>
        <p:spPr>
          <a:xfrm>
            <a:off x="365606" y="2349603"/>
            <a:ext cx="4325206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If we chain these transforms, so that</a:t>
            </a:r>
          </a:p>
        </p:txBody>
      </p:sp>
      <p:sp>
        <p:nvSpPr>
          <p:cNvPr id="43" name="TextBox 95">
            <a:extLst>
              <a:ext uri="{FF2B5EF4-FFF2-40B4-BE49-F238E27FC236}">
                <a16:creationId xmlns:a16="http://schemas.microsoft.com/office/drawing/2014/main" id="{C68BB4C6-0818-084A-8B2D-D805943E1340}"/>
              </a:ext>
            </a:extLst>
          </p:cNvPr>
          <p:cNvSpPr txBox="1"/>
          <p:nvPr/>
        </p:nvSpPr>
        <p:spPr>
          <a:xfrm>
            <a:off x="10890624" y="9463555"/>
            <a:ext cx="11073153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We can obtain an arbitrarily complex distribution given by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4517B3A-A76E-254C-B03A-A1E4DBA111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2902" y="1382793"/>
            <a:ext cx="599777" cy="59977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D5723D61-6A21-BE49-BC0B-0C4646663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17" b="4618"/>
          <a:stretch/>
        </p:blipFill>
        <p:spPr>
          <a:xfrm>
            <a:off x="540846" y="1324252"/>
            <a:ext cx="1278671" cy="764290"/>
          </a:xfrm>
          <a:prstGeom prst="rect">
            <a:avLst/>
          </a:prstGeom>
        </p:spPr>
      </p:pic>
      <p:sp>
        <p:nvSpPr>
          <p:cNvPr id="55" name="TextBox 95">
            <a:extLst>
              <a:ext uri="{FF2B5EF4-FFF2-40B4-BE49-F238E27FC236}">
                <a16:creationId xmlns:a16="http://schemas.microsoft.com/office/drawing/2014/main" id="{55588B93-27EE-5B41-AAFC-31C996F9ADFD}"/>
              </a:ext>
            </a:extLst>
          </p:cNvPr>
          <p:cNvSpPr txBox="1"/>
          <p:nvPr/>
        </p:nvSpPr>
        <p:spPr>
          <a:xfrm>
            <a:off x="354580" y="3801684"/>
            <a:ext cx="8492311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We obtain the final distribution simply by reapplying the same reasoning</a:t>
            </a:r>
          </a:p>
        </p:txBody>
      </p:sp>
      <p:sp>
        <p:nvSpPr>
          <p:cNvPr id="56" name="TextBox 95">
            <a:extLst>
              <a:ext uri="{FF2B5EF4-FFF2-40B4-BE49-F238E27FC236}">
                <a16:creationId xmlns:a16="http://schemas.microsoft.com/office/drawing/2014/main" id="{2EF5601D-B7B0-474F-AC5B-00D481DC58D1}"/>
              </a:ext>
            </a:extLst>
          </p:cNvPr>
          <p:cNvSpPr txBox="1"/>
          <p:nvPr/>
        </p:nvSpPr>
        <p:spPr>
          <a:xfrm>
            <a:off x="379461" y="760348"/>
            <a:ext cx="3887739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Now we know how to transform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8A2809-4421-0D4F-9CA6-0A88955F4DEB}"/>
              </a:ext>
            </a:extLst>
          </p:cNvPr>
          <p:cNvSpPr/>
          <p:nvPr/>
        </p:nvSpPr>
        <p:spPr>
          <a:xfrm>
            <a:off x="483719" y="6346095"/>
            <a:ext cx="8171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[Danilo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Rezende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 and Shakir Mohamed, “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Variational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inference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with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normalizing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flows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,” ICML 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Conference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, 2015]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72372047-6E8E-5242-92BA-AEC366CE12A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8024" b="6344"/>
          <a:stretch/>
        </p:blipFill>
        <p:spPr>
          <a:xfrm>
            <a:off x="3284185" y="2809564"/>
            <a:ext cx="1299261" cy="739628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EF4D5A62-F4E0-424E-9417-F541925677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76690" y="3312180"/>
            <a:ext cx="509108" cy="509108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FDF209C9-B23B-544D-B38A-26F74841C0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2243" y="3294108"/>
            <a:ext cx="545252" cy="545252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97AFD689-FCC3-1343-9B4A-054F8A595E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2172161" y="2933216"/>
            <a:ext cx="1671840" cy="465805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B089ADB5-E645-5343-9BA6-4A32A1AE9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152" y="3004810"/>
            <a:ext cx="764770" cy="29925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CE571F2-03CC-B241-A24A-B382405B52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94937" y="3339521"/>
            <a:ext cx="485674" cy="507750"/>
          </a:xfrm>
          <a:prstGeom prst="rect">
            <a:avLst/>
          </a:prstGeom>
        </p:spPr>
      </p:pic>
      <p:sp>
        <p:nvSpPr>
          <p:cNvPr id="65" name="TextBox 95">
            <a:extLst>
              <a:ext uri="{FF2B5EF4-FFF2-40B4-BE49-F238E27FC236}">
                <a16:creationId xmlns:a16="http://schemas.microsoft.com/office/drawing/2014/main" id="{D16E380C-7B49-094A-9F4E-0139A4FC0CA0}"/>
              </a:ext>
            </a:extLst>
          </p:cNvPr>
          <p:cNvSpPr txBox="1"/>
          <p:nvPr/>
        </p:nvSpPr>
        <p:spPr>
          <a:xfrm>
            <a:off x="6582145" y="5736823"/>
            <a:ext cx="772011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</a:rPr>
              <a:t>4 flows</a:t>
            </a:r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0E32B775-CC76-9C4A-B453-1959F8B28B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1537" y="1346054"/>
            <a:ext cx="3104098" cy="6882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7B2147D-21FF-5C4C-910B-2335110FC1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5127" y="4180256"/>
            <a:ext cx="7557025" cy="7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" grpId="0" animBg="1"/>
      <p:bldP spid="5" grpId="0"/>
      <p:bldP spid="41" grpId="0"/>
      <p:bldP spid="55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à coins arrondis 63">
            <a:extLst>
              <a:ext uri="{FF2B5EF4-FFF2-40B4-BE49-F238E27FC236}">
                <a16:creationId xmlns:a16="http://schemas.microsoft.com/office/drawing/2014/main" id="{FE70C913-B381-1C40-A480-211B7CE9323B}"/>
              </a:ext>
            </a:extLst>
          </p:cNvPr>
          <p:cNvSpPr/>
          <p:nvPr/>
        </p:nvSpPr>
        <p:spPr bwMode="auto">
          <a:xfrm>
            <a:off x="2149813" y="4671304"/>
            <a:ext cx="5009744" cy="671304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Variational</a:t>
            </a:r>
            <a:r>
              <a:rPr lang="fr-FR" b="0" dirty="0">
                <a:latin typeface="Kohinoor Devanagari Semibold"/>
                <a:cs typeface="Kohinoor Devanagari Semibold"/>
              </a:rPr>
              <a:t> Auto-</a:t>
            </a:r>
            <a:r>
              <a:rPr lang="fr-FR" b="0" dirty="0" err="1">
                <a:latin typeface="Kohinoor Devanagari Semibold"/>
                <a:cs typeface="Kohinoor Devanagari Semibold"/>
              </a:rPr>
              <a:t>Encoders</a:t>
            </a:r>
            <a:r>
              <a:rPr lang="fr-FR" b="0" dirty="0">
                <a:latin typeface="Kohinoor Devanagari Semibold"/>
                <a:cs typeface="Kohinoor Devanagari Semibold"/>
              </a:rPr>
              <a:t> (VAE)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1DE9C2F9-20C5-344F-9762-73446C2686FF}"/>
              </a:ext>
            </a:extLst>
          </p:cNvPr>
          <p:cNvSpPr txBox="1"/>
          <p:nvPr/>
        </p:nvSpPr>
        <p:spPr>
          <a:xfrm>
            <a:off x="467518" y="5342138"/>
            <a:ext cx="6642075" cy="998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fr-FR" sz="1800" dirty="0">
                <a:latin typeface="Avenir Roman" panose="02000503020000020003" pitchFamily="2" charset="0"/>
              </a:rPr>
              <a:t>Encode the input </a:t>
            </a:r>
            <a:r>
              <a:rPr lang="fr-FR" sz="1800" dirty="0" err="1">
                <a:latin typeface="Avenir Roman" panose="02000503020000020003" pitchFamily="2" charset="0"/>
              </a:rPr>
              <a:t>using</a:t>
            </a:r>
            <a:r>
              <a:rPr lang="fr-FR" sz="1800" dirty="0">
                <a:latin typeface="Avenir Roman" panose="02000503020000020003" pitchFamily="2" charset="0"/>
              </a:rPr>
              <a:t>              to </a:t>
            </a:r>
            <a:r>
              <a:rPr lang="fr-FR" sz="1800" dirty="0" err="1">
                <a:latin typeface="Avenir Roman" panose="02000503020000020003" pitchFamily="2" charset="0"/>
              </a:rPr>
              <a:t>find</a:t>
            </a:r>
            <a:r>
              <a:rPr lang="fr-FR" sz="1800" dirty="0">
                <a:latin typeface="Avenir Roman" panose="02000503020000020003" pitchFamily="2" charset="0"/>
              </a:rPr>
              <a:t> the </a:t>
            </a:r>
            <a:r>
              <a:rPr lang="fr-FR" sz="1800" dirty="0" err="1">
                <a:latin typeface="Avenir Roman" panose="02000503020000020003" pitchFamily="2" charset="0"/>
              </a:rPr>
              <a:t>mean</a:t>
            </a:r>
            <a:r>
              <a:rPr lang="fr-FR" sz="1800" dirty="0">
                <a:latin typeface="Avenir Roman" panose="02000503020000020003" pitchFamily="2" charset="0"/>
              </a:rPr>
              <a:t> and variance </a:t>
            </a:r>
          </a:p>
          <a:p>
            <a:pPr>
              <a:lnSpc>
                <a:spcPct val="110000"/>
              </a:lnSpc>
            </a:pPr>
            <a:r>
              <a:rPr lang="fr-FR" sz="1800" dirty="0" err="1">
                <a:latin typeface="Avenir Roman" panose="02000503020000020003" pitchFamily="2" charset="0"/>
              </a:rPr>
              <a:t>Sample</a:t>
            </a:r>
            <a:r>
              <a:rPr lang="fr-FR" sz="1800" dirty="0">
                <a:latin typeface="Avenir Roman" panose="02000503020000020003" pitchFamily="2" charset="0"/>
              </a:rPr>
              <a:t> </a:t>
            </a:r>
            <a:r>
              <a:rPr lang="fr-FR" sz="1800" dirty="0" err="1">
                <a:latin typeface="Avenir Roman" panose="02000503020000020003" pitchFamily="2" charset="0"/>
              </a:rPr>
              <a:t>from</a:t>
            </a:r>
            <a:r>
              <a:rPr lang="fr-FR" sz="1800" dirty="0">
                <a:latin typeface="Avenir Roman" panose="02000503020000020003" pitchFamily="2" charset="0"/>
              </a:rPr>
              <a:t> </a:t>
            </a:r>
            <a:r>
              <a:rPr lang="fr-FR" sz="1800" dirty="0" err="1">
                <a:latin typeface="Avenir Roman" panose="02000503020000020003" pitchFamily="2" charset="0"/>
              </a:rPr>
              <a:t>this</a:t>
            </a:r>
            <a:r>
              <a:rPr lang="fr-FR" sz="1800" dirty="0">
                <a:latin typeface="Avenir Roman" panose="02000503020000020003" pitchFamily="2" charset="0"/>
              </a:rPr>
              <a:t> </a:t>
            </a:r>
            <a:r>
              <a:rPr lang="fr-FR" sz="1800" dirty="0" err="1">
                <a:latin typeface="Avenir Roman" panose="02000503020000020003" pitchFamily="2" charset="0"/>
              </a:rPr>
              <a:t>gaussian</a:t>
            </a:r>
            <a:r>
              <a:rPr lang="fr-FR" sz="1800" dirty="0">
                <a:latin typeface="Avenir Roman" panose="02000503020000020003" pitchFamily="2" charset="0"/>
              </a:rPr>
              <a:t> distribution to </a:t>
            </a:r>
            <a:r>
              <a:rPr lang="fr-FR" sz="1800" dirty="0" err="1">
                <a:latin typeface="Avenir Roman" panose="02000503020000020003" pitchFamily="2" charset="0"/>
              </a:rPr>
              <a:t>obtain</a:t>
            </a:r>
            <a:r>
              <a:rPr lang="fr-FR" sz="1800" dirty="0">
                <a:latin typeface="Avenir Roman" panose="02000503020000020003" pitchFamily="2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fr-FR" sz="1800" dirty="0" err="1">
                <a:latin typeface="Avenir Roman" panose="02000503020000020003" pitchFamily="2" charset="0"/>
              </a:rPr>
              <a:t>Decode</a:t>
            </a:r>
            <a:r>
              <a:rPr lang="fr-FR" sz="1800" dirty="0">
                <a:latin typeface="Avenir Roman" panose="02000503020000020003" pitchFamily="2" charset="0"/>
              </a:rPr>
              <a:t> the </a:t>
            </a:r>
            <a:r>
              <a:rPr lang="fr-FR" sz="1800" dirty="0" err="1">
                <a:latin typeface="Avenir Roman" panose="02000503020000020003" pitchFamily="2" charset="0"/>
              </a:rPr>
              <a:t>corresponding</a:t>
            </a:r>
            <a:r>
              <a:rPr lang="fr-FR" sz="1800" dirty="0">
                <a:latin typeface="Avenir Roman" panose="02000503020000020003" pitchFamily="2" charset="0"/>
              </a:rPr>
              <a:t> position </a:t>
            </a:r>
            <a:r>
              <a:rPr lang="fr-FR" sz="1800" dirty="0" err="1">
                <a:latin typeface="Avenir Roman" panose="02000503020000020003" pitchFamily="2" charset="0"/>
              </a:rPr>
              <a:t>using</a:t>
            </a:r>
            <a:endParaRPr lang="fr-FR" sz="1800" dirty="0">
              <a:latin typeface="Avenir Roman" panose="02000503020000020003" pitchFamily="2" charset="0"/>
            </a:endParaRPr>
          </a:p>
        </p:txBody>
      </p:sp>
      <p:sp>
        <p:nvSpPr>
          <p:cNvPr id="43" name="TextBox 95">
            <a:extLst>
              <a:ext uri="{FF2B5EF4-FFF2-40B4-BE49-F238E27FC236}">
                <a16:creationId xmlns:a16="http://schemas.microsoft.com/office/drawing/2014/main" id="{1E64D346-1288-F747-989A-C131109FB002}"/>
              </a:ext>
            </a:extLst>
          </p:cNvPr>
          <p:cNvSpPr txBox="1"/>
          <p:nvPr/>
        </p:nvSpPr>
        <p:spPr>
          <a:xfrm>
            <a:off x="366921" y="735150"/>
            <a:ext cx="5863928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spcAft>
                <a:spcPts val="200"/>
              </a:spcAft>
            </a:pPr>
            <a:r>
              <a:rPr lang="en-GB" altLang="fr-FR" sz="1800" dirty="0">
                <a:latin typeface="Avenir Roman" panose="02000503020000020003" pitchFamily="2" charset="0"/>
              </a:rPr>
              <a:t>A (</a:t>
            </a:r>
            <a:r>
              <a:rPr lang="en-GB" altLang="fr-FR" sz="1800" i="1" dirty="0">
                <a:latin typeface="Avenir Roman" panose="02000503020000020003" pitchFamily="2" charset="0"/>
              </a:rPr>
              <a:t>very brief</a:t>
            </a:r>
            <a:r>
              <a:rPr lang="en-GB" altLang="fr-FR" sz="1800" dirty="0">
                <a:latin typeface="Avenir Roman" panose="02000503020000020003" pitchFamily="2" charset="0"/>
              </a:rPr>
              <a:t>) recap on Variational Auto-Encoders (VAE)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E9FAF13A-590D-9A4F-BABB-8346F6BA8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818" y="4727662"/>
            <a:ext cx="4814455" cy="56572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E137F268-61AC-C344-8E40-3AE01E4F0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852" y="4725636"/>
            <a:ext cx="1708727" cy="542636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31024934-9DD1-AA4A-BCB1-310A18DF8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058" y="4726266"/>
            <a:ext cx="2239818" cy="565727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F8CB9A63-8A97-DE4A-8A14-8DF0F1A4B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49" y="4245525"/>
            <a:ext cx="3601626" cy="38874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B8E5DD0E-643A-D345-83E2-4C5B88296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235" y="5433405"/>
            <a:ext cx="685800" cy="241300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B935A3AF-9F39-DE44-95E1-58AF58B78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335" y="6021654"/>
            <a:ext cx="698500" cy="22860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020DEAD3-DABB-A84E-8414-4AF9C0D5F9C2}"/>
              </a:ext>
            </a:extLst>
          </p:cNvPr>
          <p:cNvSpPr txBox="1"/>
          <p:nvPr/>
        </p:nvSpPr>
        <p:spPr>
          <a:xfrm>
            <a:off x="488273" y="4172567"/>
            <a:ext cx="45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Avenir Roman" panose="02000503020000020003" pitchFamily="2" charset="0"/>
              </a:rPr>
              <a:t>We</a:t>
            </a:r>
            <a:r>
              <a:rPr lang="fr-FR" sz="1800" dirty="0">
                <a:latin typeface="Avenir Roman" panose="02000503020000020003" pitchFamily="2" charset="0"/>
              </a:rPr>
              <a:t> </a:t>
            </a:r>
            <a:r>
              <a:rPr lang="fr-FR" sz="1800" dirty="0" err="1">
                <a:latin typeface="Avenir Roman" panose="02000503020000020003" pitchFamily="2" charset="0"/>
              </a:rPr>
              <a:t>want</a:t>
            </a:r>
            <a:r>
              <a:rPr lang="fr-FR" sz="1800" dirty="0">
                <a:latin typeface="Avenir Roman" panose="02000503020000020003" pitchFamily="2" charset="0"/>
              </a:rPr>
              <a:t> to </a:t>
            </a:r>
            <a:r>
              <a:rPr lang="fr-FR" sz="1800" dirty="0" err="1">
                <a:latin typeface="Avenir Roman" panose="02000503020000020003" pitchFamily="2" charset="0"/>
              </a:rPr>
              <a:t>minimize</a:t>
            </a:r>
            <a:r>
              <a:rPr lang="fr-FR" sz="1800" dirty="0">
                <a:latin typeface="Avenir Roman" panose="02000503020000020003" pitchFamily="2" charset="0"/>
              </a:rPr>
              <a:t> approximation </a:t>
            </a:r>
            <a:r>
              <a:rPr lang="fr-FR" sz="1800" dirty="0" err="1">
                <a:latin typeface="Avenir Roman" panose="02000503020000020003" pitchFamily="2" charset="0"/>
              </a:rPr>
              <a:t>error</a:t>
            </a:r>
            <a:endParaRPr lang="fr-FR" sz="1800" dirty="0">
              <a:latin typeface="Avenir Roman" panose="02000503020000020003" pitchFamily="2" charset="0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F03B1E9B-B3FF-A542-B681-B7290C179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693" y="5705493"/>
            <a:ext cx="1674091" cy="254000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D784D8DB-0AE0-B34D-8A78-DA8B3E568D54}"/>
              </a:ext>
            </a:extLst>
          </p:cNvPr>
          <p:cNvSpPr txBox="1"/>
          <p:nvPr/>
        </p:nvSpPr>
        <p:spPr>
          <a:xfrm>
            <a:off x="2758517" y="3064941"/>
            <a:ext cx="250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FF0000"/>
                </a:solidFill>
                <a:latin typeface="Avenir Roman" panose="02000503020000020003" pitchFamily="2" charset="0"/>
              </a:rPr>
              <a:t>Use </a:t>
            </a:r>
            <a:r>
              <a:rPr lang="fr-FR" sz="16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Gaussian</a:t>
            </a:r>
            <a:r>
              <a:rPr lang="fr-FR" sz="16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16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prior</a:t>
            </a:r>
            <a:r>
              <a:rPr lang="fr-FR" sz="1600" b="1" dirty="0">
                <a:solidFill>
                  <a:srgbClr val="FF0000"/>
                </a:solidFill>
                <a:latin typeface="Avenir Roman" panose="02000503020000020003" pitchFamily="2" charset="0"/>
              </a:rPr>
              <a:t> for </a:t>
            </a:r>
            <a:r>
              <a:rPr lang="fr-FR" sz="16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analytical</a:t>
            </a:r>
            <a:r>
              <a:rPr lang="fr-FR" sz="16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16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simplicity</a:t>
            </a:r>
            <a:r>
              <a:rPr lang="fr-FR" sz="16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6C961440-9AA9-EE49-B66E-0A2042257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89" y="1123414"/>
            <a:ext cx="2019300" cy="2273300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37EFC2C7-FED0-E543-8736-0444BB425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7610" y="1085313"/>
            <a:ext cx="1181100" cy="2349500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0A8B6DA5-7629-0B44-9EA8-57AE6FC9D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1322" y="2026787"/>
            <a:ext cx="377190" cy="391160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AE529B56-18AD-D140-A549-C445190559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0582" y="1239948"/>
            <a:ext cx="1525581" cy="1525581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737668D8-4277-4645-8C03-834FFA1749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8512" y="1166133"/>
            <a:ext cx="1698423" cy="1641173"/>
          </a:xfrm>
          <a:prstGeom prst="rect">
            <a:avLst/>
          </a:prstGeom>
        </p:spPr>
      </p:pic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F6257E3C-04C2-2744-9DAC-3F34AB76DD24}"/>
              </a:ext>
            </a:extLst>
          </p:cNvPr>
          <p:cNvCxnSpPr/>
          <p:nvPr/>
        </p:nvCxnSpPr>
        <p:spPr bwMode="auto">
          <a:xfrm>
            <a:off x="2694945" y="1577044"/>
            <a:ext cx="6294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B905264D-2289-4A48-BC39-BEB7DA544DEA}"/>
              </a:ext>
            </a:extLst>
          </p:cNvPr>
          <p:cNvCxnSpPr>
            <a:cxnSpLocks/>
          </p:cNvCxnSpPr>
          <p:nvPr/>
        </p:nvCxnSpPr>
        <p:spPr bwMode="auto">
          <a:xfrm>
            <a:off x="2695183" y="2463736"/>
            <a:ext cx="62918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Ellipse 73">
            <a:extLst>
              <a:ext uri="{FF2B5EF4-FFF2-40B4-BE49-F238E27FC236}">
                <a16:creationId xmlns:a16="http://schemas.microsoft.com/office/drawing/2014/main" id="{61D37651-1468-F842-8C43-D9BE03323B6D}"/>
              </a:ext>
            </a:extLst>
          </p:cNvPr>
          <p:cNvSpPr/>
          <p:nvPr/>
        </p:nvSpPr>
        <p:spPr bwMode="auto">
          <a:xfrm>
            <a:off x="4185180" y="2152548"/>
            <a:ext cx="109728" cy="12137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00D33D99-8226-BE4E-BC08-E7EFE9BF52E2}"/>
              </a:ext>
            </a:extLst>
          </p:cNvPr>
          <p:cNvCxnSpPr>
            <a:cxnSpLocks/>
          </p:cNvCxnSpPr>
          <p:nvPr/>
        </p:nvCxnSpPr>
        <p:spPr bwMode="auto">
          <a:xfrm>
            <a:off x="4294908" y="2208512"/>
            <a:ext cx="118840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6F19A696-0323-CF43-A6D2-7F964CF425D7}"/>
              </a:ext>
            </a:extLst>
          </p:cNvPr>
          <p:cNvCxnSpPr>
            <a:cxnSpLocks/>
            <a:endCxn id="68" idx="1"/>
          </p:cNvCxnSpPr>
          <p:nvPr/>
        </p:nvCxnSpPr>
        <p:spPr bwMode="auto">
          <a:xfrm>
            <a:off x="6625938" y="2222367"/>
            <a:ext cx="28538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77" name="TextBox 95">
            <a:extLst>
              <a:ext uri="{FF2B5EF4-FFF2-40B4-BE49-F238E27FC236}">
                <a16:creationId xmlns:a16="http://schemas.microsoft.com/office/drawing/2014/main" id="{DC004A0A-57FF-9945-9244-68105B10E098}"/>
              </a:ext>
            </a:extLst>
          </p:cNvPr>
          <p:cNvSpPr txBox="1"/>
          <p:nvPr/>
        </p:nvSpPr>
        <p:spPr>
          <a:xfrm>
            <a:off x="7358602" y="2874925"/>
            <a:ext cx="1534605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GB" altLang="fr-FR" sz="1400" i="1" dirty="0">
                <a:solidFill>
                  <a:srgbClr val="FF0000"/>
                </a:solidFill>
                <a:latin typeface="Avenir Roman" panose="02000503020000020003" pitchFamily="2" charset="0"/>
              </a:rPr>
              <a:t>Corresponding graphical model</a:t>
            </a:r>
          </a:p>
        </p:txBody>
      </p:sp>
      <p:pic>
        <p:nvPicPr>
          <p:cNvPr id="78" name="Image 77">
            <a:extLst>
              <a:ext uri="{FF2B5EF4-FFF2-40B4-BE49-F238E27FC236}">
                <a16:creationId xmlns:a16="http://schemas.microsoft.com/office/drawing/2014/main" id="{963A5AD5-F058-764C-9D5C-ACBC3E955A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461" y="2631888"/>
            <a:ext cx="1521901" cy="230909"/>
          </a:xfrm>
          <a:prstGeom prst="rect">
            <a:avLst/>
          </a:prstGeom>
        </p:spPr>
      </p:pic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7E11B4B8-2104-7846-B563-F2E4DC0FC102}"/>
              </a:ext>
            </a:extLst>
          </p:cNvPr>
          <p:cNvCxnSpPr/>
          <p:nvPr/>
        </p:nvCxnSpPr>
        <p:spPr bwMode="auto">
          <a:xfrm>
            <a:off x="3268777" y="2993777"/>
            <a:ext cx="152558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FA5E8CB-55F3-9947-86FB-DC6BF2995632}"/>
              </a:ext>
            </a:extLst>
          </p:cNvPr>
          <p:cNvSpPr/>
          <p:nvPr/>
        </p:nvSpPr>
        <p:spPr>
          <a:xfrm>
            <a:off x="556173" y="6398194"/>
            <a:ext cx="81717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[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Derdrik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 P.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Kingma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 and Max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Welling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 “</a:t>
            </a:r>
            <a:r>
              <a:rPr lang="fr-FR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Auto-</a:t>
            </a:r>
            <a:r>
              <a:rPr lang="fr-FR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encoding</a:t>
            </a:r>
            <a:r>
              <a:rPr lang="fr-FR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variational</a:t>
            </a:r>
            <a:r>
              <a:rPr lang="fr-FR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 Bayes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” ICML </a:t>
            </a:r>
            <a:r>
              <a:rPr lang="fr-F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Conference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rPr>
              <a:t>, 2014]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D5A07FC-61B1-154E-828B-735314CC668F}"/>
              </a:ext>
            </a:extLst>
          </p:cNvPr>
          <p:cNvSpPr txBox="1"/>
          <p:nvPr/>
        </p:nvSpPr>
        <p:spPr>
          <a:xfrm>
            <a:off x="476050" y="3875003"/>
            <a:ext cx="834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latin typeface="Avenir Roman" panose="02000503020000020003" pitchFamily="2" charset="0"/>
              </a:rPr>
              <a:t>Postulate</a:t>
            </a:r>
            <a:r>
              <a:rPr lang="fr-FR" sz="1800" dirty="0">
                <a:latin typeface="Avenir Roman" panose="02000503020000020003" pitchFamily="2" charset="0"/>
              </a:rPr>
              <a:t> </a:t>
            </a:r>
            <a:r>
              <a:rPr lang="fr-FR" sz="1800" dirty="0" err="1">
                <a:latin typeface="Avenir Roman" panose="02000503020000020003" pitchFamily="2" charset="0"/>
              </a:rPr>
              <a:t>variational</a:t>
            </a:r>
            <a:r>
              <a:rPr lang="fr-FR" sz="1800" dirty="0">
                <a:latin typeface="Avenir Roman" panose="02000503020000020003" pitchFamily="2" charset="0"/>
              </a:rPr>
              <a:t> approximation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61BAC008-4397-E549-B440-A36C9C010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2618" y="3945703"/>
            <a:ext cx="685800" cy="241300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09B21799-C8E6-494B-B317-DED2E5405647}"/>
              </a:ext>
            </a:extLst>
          </p:cNvPr>
          <p:cNvSpPr txBox="1"/>
          <p:nvPr/>
        </p:nvSpPr>
        <p:spPr>
          <a:xfrm>
            <a:off x="1846228" y="3591031"/>
            <a:ext cx="4334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Avenir Roman" panose="02000503020000020003" pitchFamily="2" charset="0"/>
              </a:rPr>
              <a:t>Too</a:t>
            </a:r>
            <a:r>
              <a:rPr lang="fr-FR" sz="1600" dirty="0">
                <a:latin typeface="Avenir Roman" panose="02000503020000020003" pitchFamily="2" charset="0"/>
              </a:rPr>
              <a:t> </a:t>
            </a:r>
            <a:r>
              <a:rPr lang="fr-FR" sz="1600" dirty="0" err="1">
                <a:latin typeface="Avenir Roman" panose="02000503020000020003" pitchFamily="2" charset="0"/>
              </a:rPr>
              <a:t>simplistic</a:t>
            </a:r>
            <a:r>
              <a:rPr lang="fr-FR" sz="1600" dirty="0">
                <a:latin typeface="Avenir Roman" panose="02000503020000020003" pitchFamily="2" charset="0"/>
              </a:rPr>
              <a:t> for real 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62111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2" grpId="0"/>
      <p:bldP spid="74" grpId="0" animBg="1"/>
      <p:bldP spid="77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956EBA93-C138-854E-8D33-8E8DE5F7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80" y="5120995"/>
            <a:ext cx="6870023" cy="636877"/>
          </a:xfrm>
          <a:prstGeom prst="rect">
            <a:avLst/>
          </a:prstGeom>
        </p:spPr>
      </p:pic>
      <p:sp>
        <p:nvSpPr>
          <p:cNvPr id="73" name="Rectangle à coins arrondis 72">
            <a:extLst>
              <a:ext uri="{FF2B5EF4-FFF2-40B4-BE49-F238E27FC236}">
                <a16:creationId xmlns:a16="http://schemas.microsoft.com/office/drawing/2014/main" id="{4CE3B19B-A21D-CD4B-A7E4-1E3638E2B63A}"/>
              </a:ext>
            </a:extLst>
          </p:cNvPr>
          <p:cNvSpPr/>
          <p:nvPr/>
        </p:nvSpPr>
        <p:spPr bwMode="auto">
          <a:xfrm>
            <a:off x="2727893" y="3356658"/>
            <a:ext cx="2789374" cy="648459"/>
          </a:xfrm>
          <a:prstGeom prst="roundRect">
            <a:avLst>
              <a:gd name="adj" fmla="val 11118"/>
            </a:avLst>
          </a:prstGeom>
          <a:solidFill>
            <a:srgbClr val="00B0F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51" name="Rectangle à coins arrondis 50">
            <a:extLst>
              <a:ext uri="{FF2B5EF4-FFF2-40B4-BE49-F238E27FC236}">
                <a16:creationId xmlns:a16="http://schemas.microsoft.com/office/drawing/2014/main" id="{5DFD38E6-4AA5-2645-9322-299A80350C8D}"/>
              </a:ext>
            </a:extLst>
          </p:cNvPr>
          <p:cNvSpPr/>
          <p:nvPr/>
        </p:nvSpPr>
        <p:spPr bwMode="auto">
          <a:xfrm>
            <a:off x="3053945" y="1236253"/>
            <a:ext cx="1963773" cy="1718204"/>
          </a:xfrm>
          <a:prstGeom prst="roundRect">
            <a:avLst>
              <a:gd name="adj" fmla="val 5698"/>
            </a:avLst>
          </a:prstGeom>
          <a:solidFill>
            <a:srgbClr val="92D050">
              <a:alpha val="33000"/>
            </a:srgbClr>
          </a:solidFill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64" name="Rectangle à coins arrondis 63">
            <a:extLst>
              <a:ext uri="{FF2B5EF4-FFF2-40B4-BE49-F238E27FC236}">
                <a16:creationId xmlns:a16="http://schemas.microsoft.com/office/drawing/2014/main" id="{FE70C913-B381-1C40-A480-211B7CE9323B}"/>
              </a:ext>
            </a:extLst>
          </p:cNvPr>
          <p:cNvSpPr/>
          <p:nvPr/>
        </p:nvSpPr>
        <p:spPr bwMode="auto">
          <a:xfrm>
            <a:off x="3330040" y="5258454"/>
            <a:ext cx="1890268" cy="372552"/>
          </a:xfrm>
          <a:prstGeom prst="roundRect">
            <a:avLst>
              <a:gd name="adj" fmla="val 10953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Normalizing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flows</a:t>
            </a:r>
            <a:r>
              <a:rPr lang="fr-FR" b="0" dirty="0">
                <a:latin typeface="Kohinoor Devanagari Semibold"/>
                <a:cs typeface="Kohinoor Devanagari Semibold"/>
              </a:rPr>
              <a:t> in </a:t>
            </a:r>
            <a:r>
              <a:rPr lang="fr-FR" b="0" dirty="0" err="1">
                <a:latin typeface="Kohinoor Devanagari Semibold"/>
                <a:cs typeface="Kohinoor Devanagari Semibold"/>
              </a:rPr>
              <a:t>variational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C8EF0D-6189-A34D-A631-716FAD9C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89" y="1123415"/>
            <a:ext cx="2019300" cy="22733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8B7E412-4CF4-2244-B9D6-01874989F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610" y="1085314"/>
            <a:ext cx="1181100" cy="2349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5A4123-101F-A64D-92E0-9346A8902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322" y="2026788"/>
            <a:ext cx="377190" cy="3911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953D417-B587-C049-B351-7E4FABD92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582" y="1239949"/>
            <a:ext cx="1525581" cy="152558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A71F69D-BB87-E449-A89F-EF3562FC3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677" y="867255"/>
            <a:ext cx="1427438" cy="210966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D392527-F64E-E545-B941-09B4A114A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288" y="3321144"/>
            <a:ext cx="1243034" cy="123222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7840F47-6692-994C-A45B-9A4F298B6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9712" y="3301030"/>
            <a:ext cx="2849880" cy="75438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1F3A86A-8ECB-5040-A408-272EC0C43F66}"/>
              </a:ext>
            </a:extLst>
          </p:cNvPr>
          <p:cNvSpPr/>
          <p:nvPr/>
        </p:nvSpPr>
        <p:spPr>
          <a:xfrm>
            <a:off x="971631" y="12488808"/>
            <a:ext cx="6866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[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Kingma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D. P., &amp;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Welling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M. (2014). Auto-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Encoding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Variational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Bayes. </a:t>
            </a:r>
            <a:r>
              <a:rPr lang="fr-FR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ICLR 2015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 </a:t>
            </a:r>
            <a:r>
              <a:rPr lang="fr-FR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1050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1.]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90023EA-A685-D24E-B8B2-20B4A7AB20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8520" y="11840457"/>
            <a:ext cx="5295900" cy="6223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99627E0F-7067-8445-91F9-D1ABEE81C1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8260" y="11825989"/>
            <a:ext cx="1879600" cy="5969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EFC47B3-A5C6-2646-98C2-889F19E7B1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6492" y="11851761"/>
            <a:ext cx="2463800" cy="6223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D62B20D-FD32-4648-9B8F-A1D98355F3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4565" y="10385829"/>
            <a:ext cx="3274205" cy="35340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C18385B-2E5D-C54E-BFA0-5E33B1677A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7629" y="10799178"/>
            <a:ext cx="685800" cy="2413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DEDB977-8AF8-724B-BD30-33CDCBEB29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69103" y="11350222"/>
            <a:ext cx="698500" cy="22860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C428561-951F-FF49-A640-0FB34F43B51A}"/>
              </a:ext>
            </a:extLst>
          </p:cNvPr>
          <p:cNvSpPr txBox="1"/>
          <p:nvPr/>
        </p:nvSpPr>
        <p:spPr>
          <a:xfrm>
            <a:off x="467518" y="10304103"/>
            <a:ext cx="411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>
                <a:latin typeface="+mn-lt"/>
              </a:rPr>
              <a:t>We</a:t>
            </a:r>
            <a:r>
              <a:rPr lang="fr-FR" sz="1800" dirty="0">
                <a:latin typeface="+mn-lt"/>
              </a:rPr>
              <a:t> </a:t>
            </a:r>
            <a:r>
              <a:rPr lang="fr-FR" sz="1800" dirty="0" err="1">
                <a:latin typeface="+mn-lt"/>
              </a:rPr>
              <a:t>want</a:t>
            </a:r>
            <a:r>
              <a:rPr lang="fr-FR" sz="1800" dirty="0">
                <a:latin typeface="+mn-lt"/>
              </a:rPr>
              <a:t> to </a:t>
            </a:r>
            <a:r>
              <a:rPr lang="fr-FR" sz="1800" dirty="0" err="1">
                <a:latin typeface="+mn-lt"/>
              </a:rPr>
              <a:t>minimize</a:t>
            </a:r>
            <a:r>
              <a:rPr lang="fr-FR" sz="1800" dirty="0">
                <a:latin typeface="+mn-lt"/>
              </a:rPr>
              <a:t> approximation </a:t>
            </a:r>
            <a:r>
              <a:rPr lang="fr-FR" sz="1800" dirty="0" err="1">
                <a:latin typeface="+mn-lt"/>
              </a:rPr>
              <a:t>error</a:t>
            </a:r>
            <a:endParaRPr lang="fr-FR" sz="1800" dirty="0">
              <a:latin typeface="+mn-lt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173BCC14-5583-634C-87E4-4FBC4EE654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02556" y="11046413"/>
            <a:ext cx="1841500" cy="279400"/>
          </a:xfrm>
          <a:prstGeom prst="rect">
            <a:avLst/>
          </a:prstGeom>
        </p:spPr>
      </p:pic>
      <p:sp>
        <p:nvSpPr>
          <p:cNvPr id="43" name="TextBox 95">
            <a:extLst>
              <a:ext uri="{FF2B5EF4-FFF2-40B4-BE49-F238E27FC236}">
                <a16:creationId xmlns:a16="http://schemas.microsoft.com/office/drawing/2014/main" id="{1E64D346-1288-F747-989A-C131109FB002}"/>
              </a:ext>
            </a:extLst>
          </p:cNvPr>
          <p:cNvSpPr txBox="1"/>
          <p:nvPr/>
        </p:nvSpPr>
        <p:spPr>
          <a:xfrm>
            <a:off x="375084" y="767806"/>
            <a:ext cx="7867215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spcAft>
                <a:spcPts val="200"/>
              </a:spcAft>
            </a:pPr>
            <a:r>
              <a:rPr lang="en-GB" altLang="fr-FR" sz="1600" dirty="0">
                <a:latin typeface="Avenir Roman" panose="02000503020000020003" pitchFamily="2" charset="0"/>
              </a:rPr>
              <a:t>Alleviate this limitation and model more complex distributions  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B8E5EA5C-C914-FA40-8AE8-34793FA77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616" y="3339164"/>
            <a:ext cx="1220727" cy="1220727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A90EEF7-FCF5-9148-A412-5BE3A111E77B}"/>
              </a:ext>
            </a:extLst>
          </p:cNvPr>
          <p:cNvCxnSpPr/>
          <p:nvPr/>
        </p:nvCxnSpPr>
        <p:spPr bwMode="auto">
          <a:xfrm>
            <a:off x="2694945" y="1577045"/>
            <a:ext cx="6294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9AFC14D0-2599-5B44-980F-005A1554DDAF}"/>
              </a:ext>
            </a:extLst>
          </p:cNvPr>
          <p:cNvCxnSpPr>
            <a:cxnSpLocks/>
          </p:cNvCxnSpPr>
          <p:nvPr/>
        </p:nvCxnSpPr>
        <p:spPr bwMode="auto">
          <a:xfrm>
            <a:off x="2695183" y="2463737"/>
            <a:ext cx="62918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2F637249-47B0-5349-AC7B-8892C1F17C1D}"/>
              </a:ext>
            </a:extLst>
          </p:cNvPr>
          <p:cNvCxnSpPr>
            <a:cxnSpLocks/>
            <a:endCxn id="5" idx="1"/>
          </p:cNvCxnSpPr>
          <p:nvPr/>
        </p:nvCxnSpPr>
        <p:spPr bwMode="auto">
          <a:xfrm>
            <a:off x="6625938" y="2222368"/>
            <a:ext cx="28538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61" name="TextBox 95">
            <a:extLst>
              <a:ext uri="{FF2B5EF4-FFF2-40B4-BE49-F238E27FC236}">
                <a16:creationId xmlns:a16="http://schemas.microsoft.com/office/drawing/2014/main" id="{70B43693-2A90-3B48-AF8E-3CADA3ABC627}"/>
              </a:ext>
            </a:extLst>
          </p:cNvPr>
          <p:cNvSpPr txBox="1"/>
          <p:nvPr/>
        </p:nvSpPr>
        <p:spPr>
          <a:xfrm>
            <a:off x="7358602" y="2981933"/>
            <a:ext cx="1534605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GB" altLang="fr-FR" sz="1400" i="1" dirty="0">
                <a:solidFill>
                  <a:srgbClr val="FF0000"/>
                </a:solidFill>
                <a:latin typeface="Avenir Roman" panose="02000503020000020003" pitchFamily="2" charset="0"/>
              </a:rPr>
              <a:t>Corresponding graphical model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97F5980E-702C-0D45-92FC-57DF57779A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1588" y="2634358"/>
            <a:ext cx="1521901" cy="230909"/>
          </a:xfrm>
          <a:prstGeom prst="rect">
            <a:avLst/>
          </a:prstGeom>
        </p:spPr>
      </p:pic>
      <p:sp>
        <p:nvSpPr>
          <p:cNvPr id="60" name="Rectangle à coins arrondis 59">
            <a:extLst>
              <a:ext uri="{FF2B5EF4-FFF2-40B4-BE49-F238E27FC236}">
                <a16:creationId xmlns:a16="http://schemas.microsoft.com/office/drawing/2014/main" id="{9B7B8530-3BBE-1B41-A49C-33F0D983E311}"/>
              </a:ext>
            </a:extLst>
          </p:cNvPr>
          <p:cNvSpPr/>
          <p:nvPr/>
        </p:nvSpPr>
        <p:spPr bwMode="auto">
          <a:xfrm>
            <a:off x="1509230" y="5263963"/>
            <a:ext cx="1560537" cy="367043"/>
          </a:xfrm>
          <a:prstGeom prst="roundRect">
            <a:avLst>
              <a:gd name="adj" fmla="val 11118"/>
            </a:avLst>
          </a:prstGeom>
          <a:solidFill>
            <a:srgbClr val="92D05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F730E9D-7BE0-DE43-9532-74ACE68CCC02}"/>
              </a:ext>
            </a:extLst>
          </p:cNvPr>
          <p:cNvCxnSpPr>
            <a:cxnSpLocks/>
          </p:cNvCxnSpPr>
          <p:nvPr/>
        </p:nvCxnSpPr>
        <p:spPr bwMode="auto">
          <a:xfrm>
            <a:off x="2438260" y="3725667"/>
            <a:ext cx="4377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5A1720C-30B2-1F45-B632-673D62B6BAD7}"/>
              </a:ext>
            </a:extLst>
          </p:cNvPr>
          <p:cNvCxnSpPr>
            <a:cxnSpLocks/>
          </p:cNvCxnSpPr>
          <p:nvPr/>
        </p:nvCxnSpPr>
        <p:spPr bwMode="auto">
          <a:xfrm>
            <a:off x="5364177" y="3725667"/>
            <a:ext cx="5059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TextBox 95">
            <a:extLst>
              <a:ext uri="{FF2B5EF4-FFF2-40B4-BE49-F238E27FC236}">
                <a16:creationId xmlns:a16="http://schemas.microsoft.com/office/drawing/2014/main" id="{69A7E622-E69F-8B40-8812-F99F466FAE93}"/>
              </a:ext>
            </a:extLst>
          </p:cNvPr>
          <p:cNvSpPr txBox="1"/>
          <p:nvPr/>
        </p:nvSpPr>
        <p:spPr>
          <a:xfrm>
            <a:off x="-173738" y="3685013"/>
            <a:ext cx="1626798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spcAft>
                <a:spcPts val="200"/>
              </a:spcAft>
            </a:pPr>
            <a:r>
              <a:rPr lang="en-GB" altLang="fr-FR" sz="1400" dirty="0">
                <a:latin typeface="Avenir Roman" panose="02000503020000020003" pitchFamily="2" charset="0"/>
              </a:rPr>
              <a:t>Still regularize with Gaussian</a:t>
            </a:r>
          </a:p>
        </p:txBody>
      </p:sp>
      <p:sp>
        <p:nvSpPr>
          <p:cNvPr id="67" name="TextBox 95">
            <a:extLst>
              <a:ext uri="{FF2B5EF4-FFF2-40B4-BE49-F238E27FC236}">
                <a16:creationId xmlns:a16="http://schemas.microsoft.com/office/drawing/2014/main" id="{C20FF069-6925-0445-8D12-FE895B48D4D2}"/>
              </a:ext>
            </a:extLst>
          </p:cNvPr>
          <p:cNvSpPr txBox="1"/>
          <p:nvPr/>
        </p:nvSpPr>
        <p:spPr>
          <a:xfrm>
            <a:off x="6974653" y="3536184"/>
            <a:ext cx="1962397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GB" altLang="fr-FR" sz="1400" dirty="0">
                <a:latin typeface="Avenir Roman" panose="02000503020000020003" pitchFamily="2" charset="0"/>
              </a:rPr>
              <a:t>Decode and generate from much more complex distribution</a:t>
            </a:r>
          </a:p>
        </p:txBody>
      </p:sp>
      <p:sp>
        <p:nvSpPr>
          <p:cNvPr id="68" name="TextBox 95">
            <a:extLst>
              <a:ext uri="{FF2B5EF4-FFF2-40B4-BE49-F238E27FC236}">
                <a16:creationId xmlns:a16="http://schemas.microsoft.com/office/drawing/2014/main" id="{CDC2F98A-00D8-534D-B6B7-595565AFD062}"/>
              </a:ext>
            </a:extLst>
          </p:cNvPr>
          <p:cNvSpPr txBox="1"/>
          <p:nvPr/>
        </p:nvSpPr>
        <p:spPr>
          <a:xfrm>
            <a:off x="2300465" y="4101922"/>
            <a:ext cx="3692053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GB" altLang="fr-FR" sz="1600" b="1" dirty="0">
                <a:latin typeface="Avenir Roman" panose="02000503020000020003" pitchFamily="2" charset="0"/>
              </a:rPr>
              <a:t>Complexify with normalizing flows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8791E5E-AF4E-7F41-9181-9FD12B5B5D6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0103" y="2962621"/>
            <a:ext cx="0" cy="5735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41BFCEEC-FC1F-1446-B0CE-807E083D131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92589" y="2216716"/>
            <a:ext cx="32" cy="144262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AB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D3976BFF-BF3C-834F-BD8C-52EB8D47D1D2}"/>
              </a:ext>
            </a:extLst>
          </p:cNvPr>
          <p:cNvCxnSpPr>
            <a:cxnSpLocks/>
          </p:cNvCxnSpPr>
          <p:nvPr/>
        </p:nvCxnSpPr>
        <p:spPr bwMode="auto">
          <a:xfrm flipH="1">
            <a:off x="5392589" y="2229396"/>
            <a:ext cx="36570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AB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D6F92CD3-4A1E-0941-ADF7-BA95DD484E8B}"/>
              </a:ext>
            </a:extLst>
          </p:cNvPr>
          <p:cNvCxnSpPr>
            <a:cxnSpLocks/>
          </p:cNvCxnSpPr>
          <p:nvPr/>
        </p:nvCxnSpPr>
        <p:spPr bwMode="auto">
          <a:xfrm flipH="1">
            <a:off x="5200643" y="3656826"/>
            <a:ext cx="19515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EAB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95">
            <a:extLst>
              <a:ext uri="{FF2B5EF4-FFF2-40B4-BE49-F238E27FC236}">
                <a16:creationId xmlns:a16="http://schemas.microsoft.com/office/drawing/2014/main" id="{1ECA6524-0EB5-334D-B284-B87CA42B7F44}"/>
              </a:ext>
            </a:extLst>
          </p:cNvPr>
          <p:cNvSpPr txBox="1"/>
          <p:nvPr/>
        </p:nvSpPr>
        <p:spPr>
          <a:xfrm>
            <a:off x="455590" y="4665213"/>
            <a:ext cx="7966698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GB" altLang="fr-FR" sz="1800" dirty="0">
                <a:latin typeface="Avenir Roman" panose="02000503020000020003" pitchFamily="2" charset="0"/>
              </a:rPr>
              <a:t>Introduce normalizing flow in the optimization objective</a:t>
            </a:r>
          </a:p>
        </p:txBody>
      </p:sp>
      <p:sp>
        <p:nvSpPr>
          <p:cNvPr id="74" name="Rectangle à coins arrondis 73">
            <a:extLst>
              <a:ext uri="{FF2B5EF4-FFF2-40B4-BE49-F238E27FC236}">
                <a16:creationId xmlns:a16="http://schemas.microsoft.com/office/drawing/2014/main" id="{E3F19C2C-206D-E64D-87A1-839C90C4EDED}"/>
              </a:ext>
            </a:extLst>
          </p:cNvPr>
          <p:cNvSpPr/>
          <p:nvPr/>
        </p:nvSpPr>
        <p:spPr bwMode="auto">
          <a:xfrm>
            <a:off x="5458648" y="5094944"/>
            <a:ext cx="2512687" cy="704279"/>
          </a:xfrm>
          <a:prstGeom prst="roundRect">
            <a:avLst>
              <a:gd name="adj" fmla="val 11118"/>
            </a:avLst>
          </a:prstGeom>
          <a:solidFill>
            <a:srgbClr val="00B0F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75" name="TextBox 95">
            <a:extLst>
              <a:ext uri="{FF2B5EF4-FFF2-40B4-BE49-F238E27FC236}">
                <a16:creationId xmlns:a16="http://schemas.microsoft.com/office/drawing/2014/main" id="{1A12FEBA-A7D5-974E-8964-99C224CF30A1}"/>
              </a:ext>
            </a:extLst>
          </p:cNvPr>
          <p:cNvSpPr txBox="1"/>
          <p:nvPr/>
        </p:nvSpPr>
        <p:spPr>
          <a:xfrm>
            <a:off x="257067" y="5848321"/>
            <a:ext cx="2955739" cy="54886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spcAft>
                <a:spcPts val="200"/>
              </a:spcAft>
            </a:pPr>
            <a:r>
              <a:rPr lang="en-GB" altLang="fr-FR" sz="1400" dirty="0">
                <a:solidFill>
                  <a:srgbClr val="00B050"/>
                </a:solidFill>
                <a:latin typeface="Avenir Roman" panose="02000503020000020003" pitchFamily="2" charset="0"/>
              </a:rPr>
              <a:t>Still regularize on a simple prior</a:t>
            </a:r>
          </a:p>
          <a:p>
            <a:pPr algn="r">
              <a:spcAft>
                <a:spcPts val="200"/>
              </a:spcAft>
            </a:pPr>
            <a:r>
              <a:rPr lang="en-GB" altLang="fr-FR" sz="1400" dirty="0">
                <a:solidFill>
                  <a:srgbClr val="00B050"/>
                </a:solidFill>
                <a:latin typeface="Avenir Roman" panose="02000503020000020003" pitchFamily="2" charset="0"/>
              </a:rPr>
              <a:t>(Analytical Gaussian simplicity)</a:t>
            </a:r>
          </a:p>
        </p:txBody>
      </p:sp>
      <p:sp>
        <p:nvSpPr>
          <p:cNvPr id="76" name="TextBox 95">
            <a:extLst>
              <a:ext uri="{FF2B5EF4-FFF2-40B4-BE49-F238E27FC236}">
                <a16:creationId xmlns:a16="http://schemas.microsoft.com/office/drawing/2014/main" id="{E6BE8AE5-E030-704D-8504-E226D0232908}"/>
              </a:ext>
            </a:extLst>
          </p:cNvPr>
          <p:cNvSpPr txBox="1"/>
          <p:nvPr/>
        </p:nvSpPr>
        <p:spPr>
          <a:xfrm>
            <a:off x="3231126" y="5873907"/>
            <a:ext cx="2090036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GB" altLang="fr-FR" sz="1400" dirty="0">
                <a:solidFill>
                  <a:srgbClr val="EAB000"/>
                </a:solidFill>
                <a:latin typeface="Avenir Roman" panose="02000503020000020003" pitchFamily="2" charset="0"/>
              </a:rPr>
              <a:t>Decode from the complex distribution</a:t>
            </a:r>
          </a:p>
        </p:txBody>
      </p:sp>
      <p:sp>
        <p:nvSpPr>
          <p:cNvPr id="77" name="TextBox 95">
            <a:extLst>
              <a:ext uri="{FF2B5EF4-FFF2-40B4-BE49-F238E27FC236}">
                <a16:creationId xmlns:a16="http://schemas.microsoft.com/office/drawing/2014/main" id="{9A3D7585-A72A-124E-B9C0-F69EEAB23392}"/>
              </a:ext>
            </a:extLst>
          </p:cNvPr>
          <p:cNvSpPr txBox="1"/>
          <p:nvPr/>
        </p:nvSpPr>
        <p:spPr>
          <a:xfrm>
            <a:off x="5392589" y="5859622"/>
            <a:ext cx="284971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GB" altLang="fr-FR" sz="1400" dirty="0">
                <a:solidFill>
                  <a:srgbClr val="0070C0"/>
                </a:solidFill>
                <a:latin typeface="Avenir Roman" panose="02000503020000020003" pitchFamily="2" charset="0"/>
              </a:rPr>
              <a:t>Ensure that all latent are distributions (normalizing flow) 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63D3DD22-328E-0446-91AF-E68F9564CE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1078" y="3533260"/>
            <a:ext cx="417983" cy="417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9DE4A-DF8C-B046-B2F9-A01EDBB55BCC}"/>
              </a:ext>
            </a:extLst>
          </p:cNvPr>
          <p:cNvSpPr/>
          <p:nvPr/>
        </p:nvSpPr>
        <p:spPr bwMode="auto">
          <a:xfrm>
            <a:off x="406257" y="5034545"/>
            <a:ext cx="2716616" cy="14805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D07B60-9D42-5A43-99BF-59D0ABA4C1B1}"/>
              </a:ext>
            </a:extLst>
          </p:cNvPr>
          <p:cNvSpPr/>
          <p:nvPr/>
        </p:nvSpPr>
        <p:spPr bwMode="auto">
          <a:xfrm>
            <a:off x="3128509" y="5041918"/>
            <a:ext cx="2121041" cy="14805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838BCA-A4E4-4441-BDE2-E0CE5EF46D3A}"/>
              </a:ext>
            </a:extLst>
          </p:cNvPr>
          <p:cNvSpPr/>
          <p:nvPr/>
        </p:nvSpPr>
        <p:spPr bwMode="auto">
          <a:xfrm>
            <a:off x="5267280" y="4978007"/>
            <a:ext cx="2837262" cy="14805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9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51" grpId="0" animBg="1"/>
      <p:bldP spid="61" grpId="0"/>
      <p:bldP spid="60" grpId="0" animBg="1"/>
      <p:bldP spid="66" grpId="0"/>
      <p:bldP spid="67" grpId="0"/>
      <p:bldP spid="68" grpId="0"/>
      <p:bldP spid="72" grpId="0"/>
      <p:bldP spid="6" grpId="0" animBg="1"/>
      <p:bldP spid="47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Generative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flows</a:t>
            </a:r>
            <a:r>
              <a:rPr lang="fr-FR" b="0" dirty="0">
                <a:latin typeface="Kohinoor Devanagari Semibold"/>
                <a:cs typeface="Kohinoor Devanagari Semibold"/>
              </a:rPr>
              <a:t> (GLOW)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F3A86A-8ECB-5040-A408-272EC0C43F66}"/>
              </a:ext>
            </a:extLst>
          </p:cNvPr>
          <p:cNvSpPr/>
          <p:nvPr/>
        </p:nvSpPr>
        <p:spPr>
          <a:xfrm>
            <a:off x="971631" y="12488808"/>
            <a:ext cx="6866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[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Kingma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D. P., &amp;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Welling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M. (2014). Auto-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Encoding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fr-F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Variational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Bayes. </a:t>
            </a:r>
            <a:r>
              <a:rPr lang="fr-FR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ICLR 2015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 </a:t>
            </a:r>
            <a:r>
              <a:rPr lang="fr-FR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1050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, 1.]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90023EA-A685-D24E-B8B2-20B4A7AB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20" y="11840457"/>
            <a:ext cx="5295900" cy="6223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99627E0F-7067-8445-91F9-D1ABEE81C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60" y="11825989"/>
            <a:ext cx="1879600" cy="5969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EFC47B3-A5C6-2646-98C2-889F19E7B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492" y="11851761"/>
            <a:ext cx="2463800" cy="6223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D62B20D-FD32-4648-9B8F-A1D98355F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565" y="10385829"/>
            <a:ext cx="3274205" cy="35340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8C18385B-2E5D-C54E-BFA0-5E33B1677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629" y="10799178"/>
            <a:ext cx="685800" cy="2413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DEDB977-8AF8-724B-BD30-33CDCBEB2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103" y="11350222"/>
            <a:ext cx="698500" cy="22860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C428561-951F-FF49-A640-0FB34F43B51A}"/>
              </a:ext>
            </a:extLst>
          </p:cNvPr>
          <p:cNvSpPr txBox="1"/>
          <p:nvPr/>
        </p:nvSpPr>
        <p:spPr>
          <a:xfrm>
            <a:off x="467518" y="10304103"/>
            <a:ext cx="411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>
                <a:latin typeface="+mn-lt"/>
              </a:rPr>
              <a:t>We</a:t>
            </a:r>
            <a:r>
              <a:rPr lang="fr-FR" sz="1800" dirty="0">
                <a:latin typeface="+mn-lt"/>
              </a:rPr>
              <a:t> </a:t>
            </a:r>
            <a:r>
              <a:rPr lang="fr-FR" sz="1800" dirty="0" err="1">
                <a:latin typeface="+mn-lt"/>
              </a:rPr>
              <a:t>want</a:t>
            </a:r>
            <a:r>
              <a:rPr lang="fr-FR" sz="1800" dirty="0">
                <a:latin typeface="+mn-lt"/>
              </a:rPr>
              <a:t> to </a:t>
            </a:r>
            <a:r>
              <a:rPr lang="fr-FR" sz="1800" dirty="0" err="1">
                <a:latin typeface="+mn-lt"/>
              </a:rPr>
              <a:t>minimize</a:t>
            </a:r>
            <a:r>
              <a:rPr lang="fr-FR" sz="1800" dirty="0">
                <a:latin typeface="+mn-lt"/>
              </a:rPr>
              <a:t> approximation </a:t>
            </a:r>
            <a:r>
              <a:rPr lang="fr-FR" sz="1800" dirty="0" err="1">
                <a:latin typeface="+mn-lt"/>
              </a:rPr>
              <a:t>error</a:t>
            </a:r>
            <a:endParaRPr lang="fr-FR" sz="1800" dirty="0">
              <a:latin typeface="+mn-lt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173BCC14-5583-634C-87E4-4FBC4EE65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556" y="11046413"/>
            <a:ext cx="1841500" cy="279400"/>
          </a:xfrm>
          <a:prstGeom prst="rect">
            <a:avLst/>
          </a:prstGeom>
        </p:spPr>
      </p:pic>
      <p:sp>
        <p:nvSpPr>
          <p:cNvPr id="75" name="TextBox 95">
            <a:extLst>
              <a:ext uri="{FF2B5EF4-FFF2-40B4-BE49-F238E27FC236}">
                <a16:creationId xmlns:a16="http://schemas.microsoft.com/office/drawing/2014/main" id="{1A12FEBA-A7D5-974E-8964-99C224CF30A1}"/>
              </a:ext>
            </a:extLst>
          </p:cNvPr>
          <p:cNvSpPr txBox="1"/>
          <p:nvPr/>
        </p:nvSpPr>
        <p:spPr>
          <a:xfrm>
            <a:off x="257067" y="5848321"/>
            <a:ext cx="2955739" cy="54886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>
              <a:spcAft>
                <a:spcPts val="200"/>
              </a:spcAft>
            </a:pPr>
            <a:r>
              <a:rPr lang="en-GB" altLang="fr-FR" sz="1400" dirty="0">
                <a:solidFill>
                  <a:srgbClr val="00B050"/>
                </a:solidFill>
                <a:latin typeface="Avenir Roman" panose="02000503020000020003" pitchFamily="2" charset="0"/>
              </a:rPr>
              <a:t>Still regularize on a simple prior</a:t>
            </a:r>
          </a:p>
          <a:p>
            <a:pPr algn="r">
              <a:spcAft>
                <a:spcPts val="200"/>
              </a:spcAft>
            </a:pPr>
            <a:r>
              <a:rPr lang="en-GB" altLang="fr-FR" sz="1400" dirty="0">
                <a:solidFill>
                  <a:srgbClr val="00B050"/>
                </a:solidFill>
                <a:latin typeface="Avenir Roman" panose="02000503020000020003" pitchFamily="2" charset="0"/>
              </a:rPr>
              <a:t>(Analytical Gaussian simplicity)</a:t>
            </a:r>
          </a:p>
        </p:txBody>
      </p:sp>
      <p:sp>
        <p:nvSpPr>
          <p:cNvPr id="76" name="TextBox 95">
            <a:extLst>
              <a:ext uri="{FF2B5EF4-FFF2-40B4-BE49-F238E27FC236}">
                <a16:creationId xmlns:a16="http://schemas.microsoft.com/office/drawing/2014/main" id="{E6BE8AE5-E030-704D-8504-E226D0232908}"/>
              </a:ext>
            </a:extLst>
          </p:cNvPr>
          <p:cNvSpPr txBox="1"/>
          <p:nvPr/>
        </p:nvSpPr>
        <p:spPr>
          <a:xfrm>
            <a:off x="3231126" y="5873907"/>
            <a:ext cx="2090036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GB" altLang="fr-FR" sz="1400" dirty="0">
                <a:solidFill>
                  <a:srgbClr val="EAB000"/>
                </a:solidFill>
                <a:latin typeface="Avenir Roman" panose="02000503020000020003" pitchFamily="2" charset="0"/>
              </a:rPr>
              <a:t>Decode from the complex distribution</a:t>
            </a:r>
          </a:p>
        </p:txBody>
      </p:sp>
      <p:sp>
        <p:nvSpPr>
          <p:cNvPr id="77" name="TextBox 95">
            <a:extLst>
              <a:ext uri="{FF2B5EF4-FFF2-40B4-BE49-F238E27FC236}">
                <a16:creationId xmlns:a16="http://schemas.microsoft.com/office/drawing/2014/main" id="{9A3D7585-A72A-124E-B9C0-F69EEAB23392}"/>
              </a:ext>
            </a:extLst>
          </p:cNvPr>
          <p:cNvSpPr txBox="1"/>
          <p:nvPr/>
        </p:nvSpPr>
        <p:spPr>
          <a:xfrm>
            <a:off x="5392589" y="5859622"/>
            <a:ext cx="2849710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GB" altLang="fr-FR" sz="1400" dirty="0">
                <a:solidFill>
                  <a:srgbClr val="0070C0"/>
                </a:solidFill>
                <a:latin typeface="Avenir Roman" panose="02000503020000020003" pitchFamily="2" charset="0"/>
              </a:rPr>
              <a:t>Ensure that all latent are distributions (normalizing flow)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9DE4A-DF8C-B046-B2F9-A01EDBB55BCC}"/>
              </a:ext>
            </a:extLst>
          </p:cNvPr>
          <p:cNvSpPr/>
          <p:nvPr/>
        </p:nvSpPr>
        <p:spPr bwMode="auto">
          <a:xfrm>
            <a:off x="406257" y="5034545"/>
            <a:ext cx="2716616" cy="14805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D07B60-9D42-5A43-99BF-59D0ABA4C1B1}"/>
              </a:ext>
            </a:extLst>
          </p:cNvPr>
          <p:cNvSpPr/>
          <p:nvPr/>
        </p:nvSpPr>
        <p:spPr bwMode="auto">
          <a:xfrm>
            <a:off x="3128509" y="5041918"/>
            <a:ext cx="2121041" cy="14805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838BCA-A4E4-4441-BDE2-E0CE5EF46D3A}"/>
              </a:ext>
            </a:extLst>
          </p:cNvPr>
          <p:cNvSpPr/>
          <p:nvPr/>
        </p:nvSpPr>
        <p:spPr bwMode="auto">
          <a:xfrm>
            <a:off x="5267280" y="4978007"/>
            <a:ext cx="2837262" cy="14805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7E9133-5088-014C-A871-ED08F89191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48602"/>
            <a:ext cx="8312727" cy="27709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6313C1-3506-AD45-8578-31CEB45128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01"/>
          <a:stretch/>
        </p:blipFill>
        <p:spPr>
          <a:xfrm>
            <a:off x="785958" y="810631"/>
            <a:ext cx="7502810" cy="245987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CC3F549-95E2-4B4D-B2DB-7F9E5B766B76}"/>
              </a:ext>
            </a:extLst>
          </p:cNvPr>
          <p:cNvSpPr/>
          <p:nvPr/>
        </p:nvSpPr>
        <p:spPr>
          <a:xfrm>
            <a:off x="392297" y="6126929"/>
            <a:ext cx="8483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00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Kingma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, D. P., &amp; </a:t>
            </a:r>
            <a:r>
              <a:rPr lang="fr-FR" sz="1400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Dhariwal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, P. (2018). </a:t>
            </a:r>
            <a:r>
              <a:rPr lang="fr-FR" sz="1400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Glow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: </a:t>
            </a:r>
            <a:r>
              <a:rPr lang="fr-FR" sz="1400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Generative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 flow </a:t>
            </a:r>
            <a:r>
              <a:rPr lang="fr-FR" sz="1400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with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sz="1400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invertible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 1x1 convolutions. In </a:t>
            </a:r>
            <a:r>
              <a:rPr lang="fr-FR" sz="1400" i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Advances</a:t>
            </a:r>
            <a:r>
              <a:rPr lang="fr-FR" sz="1400" i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 in neural information </a:t>
            </a:r>
            <a:r>
              <a:rPr lang="fr-FR" sz="1400" i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processing</a:t>
            </a:r>
            <a:r>
              <a:rPr lang="fr-FR" sz="1400" i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sz="1400" i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systems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 (pp. 10215-10224).</a:t>
            </a:r>
            <a:endParaRPr kumimoji="0" lang="fr-FR" sz="7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Roman" panose="02000503020000020003" pitchFamily="2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7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Variational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2136771-B967-004B-8470-82C91479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26" y="2054288"/>
            <a:ext cx="596900" cy="5969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30AE9E9-51DC-6540-A4FE-5D9B99AD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26" y="3536000"/>
            <a:ext cx="596900" cy="584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1A7079-F983-0F45-BCE9-E50D3B595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379" y="2054288"/>
            <a:ext cx="800100" cy="4699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550310-6BDF-6E43-B18F-9049BBCE1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538" y="3577343"/>
            <a:ext cx="1206500" cy="469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51ED79-BDDF-CD45-A310-FBE49BDC152D}"/>
              </a:ext>
            </a:extLst>
          </p:cNvPr>
          <p:cNvSpPr/>
          <p:nvPr/>
        </p:nvSpPr>
        <p:spPr>
          <a:xfrm>
            <a:off x="6596999" y="2027628"/>
            <a:ext cx="957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prior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1A8A8-EA73-AF42-8A82-8BCBB1A92823}"/>
              </a:ext>
            </a:extLst>
          </p:cNvPr>
          <p:cNvSpPr/>
          <p:nvPr/>
        </p:nvSpPr>
        <p:spPr>
          <a:xfrm>
            <a:off x="381000" y="850283"/>
            <a:ext cx="5221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We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take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back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our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inference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problem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+mn-ea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3601B58-E0C4-B347-85D1-F2CA62373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703" y="1418725"/>
            <a:ext cx="3567546" cy="42718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97D4AF0-E8CA-5240-AB1E-DBFBA387A2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549" y="2651188"/>
            <a:ext cx="12065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862A05-878E-5B4D-80B5-9DD6C8E09E03}"/>
              </a:ext>
            </a:extLst>
          </p:cNvPr>
          <p:cNvSpPr/>
          <p:nvPr/>
        </p:nvSpPr>
        <p:spPr>
          <a:xfrm>
            <a:off x="6675321" y="3544484"/>
            <a:ext cx="17579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likelihood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62BB8-6E92-624A-AEDC-1A0D07B9D21D}"/>
              </a:ext>
            </a:extLst>
          </p:cNvPr>
          <p:cNvSpPr/>
          <p:nvPr/>
        </p:nvSpPr>
        <p:spPr>
          <a:xfrm>
            <a:off x="734917" y="2624528"/>
            <a:ext cx="1649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posterior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+mn-ea"/>
              <a:cs typeface="+mn-cs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86E02D9-259A-8245-817C-D2BB84438CC7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 bwMode="auto">
          <a:xfrm>
            <a:off x="4493476" y="2651188"/>
            <a:ext cx="0" cy="884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5" name="Forme libre 24">
            <a:extLst>
              <a:ext uri="{FF2B5EF4-FFF2-40B4-BE49-F238E27FC236}">
                <a16:creationId xmlns:a16="http://schemas.microsoft.com/office/drawing/2014/main" id="{82D2FB85-590D-8547-B55E-1369D0C29658}"/>
              </a:ext>
            </a:extLst>
          </p:cNvPr>
          <p:cNvSpPr/>
          <p:nvPr/>
        </p:nvSpPr>
        <p:spPr bwMode="auto">
          <a:xfrm>
            <a:off x="3983767" y="2467554"/>
            <a:ext cx="240323" cy="1128839"/>
          </a:xfrm>
          <a:custGeom>
            <a:avLst/>
            <a:gdLst>
              <a:gd name="connsiteX0" fmla="*/ 400088 w 400088"/>
              <a:gd name="connsiteY0" fmla="*/ 1219200 h 1219200"/>
              <a:gd name="connsiteX1" fmla="*/ 38 w 400088"/>
              <a:gd name="connsiteY1" fmla="*/ 542925 h 1219200"/>
              <a:gd name="connsiteX2" fmla="*/ 381038 w 400088"/>
              <a:gd name="connsiteY2" fmla="*/ 0 h 1219200"/>
              <a:gd name="connsiteX0" fmla="*/ 416596 w 416596"/>
              <a:gd name="connsiteY0" fmla="*/ 1219200 h 1219200"/>
              <a:gd name="connsiteX1" fmla="*/ 35 w 416596"/>
              <a:gd name="connsiteY1" fmla="*/ 619125 h 1219200"/>
              <a:gd name="connsiteX2" fmla="*/ 397546 w 416596"/>
              <a:gd name="connsiteY2" fmla="*/ 0 h 1219200"/>
              <a:gd name="connsiteX0" fmla="*/ 416596 w 416596"/>
              <a:gd name="connsiteY0" fmla="*/ 1219200 h 1219200"/>
              <a:gd name="connsiteX1" fmla="*/ 35 w 416596"/>
              <a:gd name="connsiteY1" fmla="*/ 619125 h 1219200"/>
              <a:gd name="connsiteX2" fmla="*/ 397546 w 416596"/>
              <a:gd name="connsiteY2" fmla="*/ 0 h 1219200"/>
              <a:gd name="connsiteX0" fmla="*/ 416596 w 416596"/>
              <a:gd name="connsiteY0" fmla="*/ 1219200 h 1219200"/>
              <a:gd name="connsiteX1" fmla="*/ 35 w 416596"/>
              <a:gd name="connsiteY1" fmla="*/ 619125 h 1219200"/>
              <a:gd name="connsiteX2" fmla="*/ 397546 w 416596"/>
              <a:gd name="connsiteY2" fmla="*/ 0 h 1219200"/>
              <a:gd name="connsiteX0" fmla="*/ 416596 w 416596"/>
              <a:gd name="connsiteY0" fmla="*/ 1219200 h 1219200"/>
              <a:gd name="connsiteX1" fmla="*/ 35 w 416596"/>
              <a:gd name="connsiteY1" fmla="*/ 619125 h 1219200"/>
              <a:gd name="connsiteX2" fmla="*/ 397546 w 416596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596" h="1219200">
                <a:moveTo>
                  <a:pt x="416596" y="1219200"/>
                </a:moveTo>
                <a:cubicBezTo>
                  <a:pt x="135600" y="1020762"/>
                  <a:pt x="3209" y="917575"/>
                  <a:pt x="35" y="619125"/>
                </a:cubicBezTo>
                <a:cubicBezTo>
                  <a:pt x="-3139" y="320675"/>
                  <a:pt x="205458" y="169862"/>
                  <a:pt x="397546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+mn-ea"/>
              <a:cs typeface="+mn-cs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F25D7E9-DC25-1847-B5C1-CE1D0729F0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6006" y="4261751"/>
            <a:ext cx="5645727" cy="10044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1C4ABD-4C44-204E-9EFE-9F4DEB6FCFC2}"/>
              </a:ext>
            </a:extLst>
          </p:cNvPr>
          <p:cNvSpPr/>
          <p:nvPr/>
        </p:nvSpPr>
        <p:spPr>
          <a:xfrm>
            <a:off x="925213" y="5329103"/>
            <a:ext cx="7908907" cy="1152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Could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we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transform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this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integral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Using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a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simpler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and tractable distribution             ? 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76452D9C-FC28-604A-A42F-C1CD6F5A6D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5767" y="6044944"/>
            <a:ext cx="965620" cy="3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7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25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Variational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C1A8A8-EA73-AF42-8A82-8BCBB1A92823}"/>
              </a:ext>
            </a:extLst>
          </p:cNvPr>
          <p:cNvSpPr/>
          <p:nvPr/>
        </p:nvSpPr>
        <p:spPr>
          <a:xfrm>
            <a:off x="381000" y="850283"/>
            <a:ext cx="5256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Starting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from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our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intractable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integral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+mn-ea"/>
              <a:cs typeface="+mn-cs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F25D7E9-DC25-1847-B5C1-CE1D0729F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01" y="1367031"/>
            <a:ext cx="5132479" cy="9131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B72235-9C2E-4F48-87E6-3D0033313685}"/>
              </a:ext>
            </a:extLst>
          </p:cNvPr>
          <p:cNvSpPr/>
          <p:nvPr/>
        </p:nvSpPr>
        <p:spPr>
          <a:xfrm>
            <a:off x="381000" y="2338847"/>
            <a:ext cx="83130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The goal of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Variational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Inference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is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to </a:t>
            </a:r>
            <a:r>
              <a:rPr kumimoji="0" lang="fr-FR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approximate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this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by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using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optimization</a:t>
            </a:r>
            <a:r>
              <a: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instead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of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derivation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0FFFA8-C201-AF48-B873-839554772251}"/>
              </a:ext>
            </a:extLst>
          </p:cNvPr>
          <p:cNvSpPr/>
          <p:nvPr/>
        </p:nvSpPr>
        <p:spPr>
          <a:xfrm>
            <a:off x="381000" y="3307071"/>
            <a:ext cx="8313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Select a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family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of </a:t>
            </a:r>
            <a:r>
              <a:rPr kumimoji="0" lang="fr-FR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parametric</a:t>
            </a:r>
            <a:r>
              <a: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distributions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5AEC4E7-7638-6541-8078-83688A99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329" y="3343729"/>
            <a:ext cx="1123058" cy="3883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BC1806-F2FF-6B41-B34E-2E1E6819C81C}"/>
              </a:ext>
            </a:extLst>
          </p:cNvPr>
          <p:cNvSpPr/>
          <p:nvPr/>
        </p:nvSpPr>
        <p:spPr>
          <a:xfrm>
            <a:off x="381000" y="3849374"/>
            <a:ext cx="8313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Optimize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the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parameters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     in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order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to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solve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   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01CAD2E-931A-2C48-9A19-A60455014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146" y="3892232"/>
            <a:ext cx="230909" cy="381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5BAA07C-673A-D147-81BE-964770704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417" y="4452313"/>
            <a:ext cx="3336636" cy="7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2447" y="43664"/>
            <a:ext cx="6928146" cy="654264"/>
          </a:xfrm>
        </p:spPr>
        <p:txBody>
          <a:bodyPr>
            <a:normAutofit/>
          </a:bodyPr>
          <a:lstStyle/>
          <a:p>
            <a:pPr algn="l"/>
            <a:r>
              <a:rPr lang="fr-FR" sz="2800" dirty="0" err="1"/>
              <a:t>Modeling</a:t>
            </a:r>
            <a:r>
              <a:rPr lang="fr-FR" sz="2800" dirty="0"/>
              <a:t> the joint </a:t>
            </a:r>
            <a:r>
              <a:rPr lang="fr-FR" sz="2800" dirty="0" err="1"/>
              <a:t>probability</a:t>
            </a:r>
            <a:endParaRPr lang="fr-FR" sz="28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335B9C-F3D1-D148-8317-3E81F90B4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16" b="31973"/>
          <a:stretch/>
        </p:blipFill>
        <p:spPr>
          <a:xfrm>
            <a:off x="756867" y="2583990"/>
            <a:ext cx="6950613" cy="77179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CAE183F-4139-E945-AC3E-3C667A01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2" y="5138124"/>
            <a:ext cx="7949307" cy="66714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29AEE3-F594-4F42-8D7C-0346CA54C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124744"/>
            <a:ext cx="3745707" cy="63085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0D98238-3BD6-3C42-8D26-D84DF4A76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292" y="2893584"/>
            <a:ext cx="1935582" cy="26524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1D4161E-9CC7-DA4C-B0E6-6B8A5D0B349C}"/>
              </a:ext>
            </a:extLst>
          </p:cNvPr>
          <p:cNvSpPr txBox="1"/>
          <p:nvPr/>
        </p:nvSpPr>
        <p:spPr>
          <a:xfrm>
            <a:off x="6604440" y="2504541"/>
            <a:ext cx="2135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Jensen’s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inequality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4FFF84-13EA-E142-8314-012DD35A1646}"/>
              </a:ext>
            </a:extLst>
          </p:cNvPr>
          <p:cNvSpPr txBox="1"/>
          <p:nvPr/>
        </p:nvSpPr>
        <p:spPr>
          <a:xfrm>
            <a:off x="6576284" y="1948770"/>
            <a:ext cx="1380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Introducing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948AFF8-578F-DA49-9142-E814500C1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430" y="1999321"/>
            <a:ext cx="798034" cy="32094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5670C78-B172-8542-BB49-E6CE958561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173" b="-1"/>
          <a:stretch/>
        </p:blipFill>
        <p:spPr>
          <a:xfrm>
            <a:off x="2252125" y="5805264"/>
            <a:ext cx="2751923" cy="44419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2673537-5EB6-6D41-AE85-662AFDCFA4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677"/>
          <a:stretch/>
        </p:blipFill>
        <p:spPr>
          <a:xfrm>
            <a:off x="4997198" y="5805264"/>
            <a:ext cx="3607250" cy="504056"/>
          </a:xfrm>
          <a:prstGeom prst="rect">
            <a:avLst/>
          </a:prstGeom>
        </p:spPr>
      </p:pic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85D7EFC-F119-4843-ACD8-DD6FC3DDB184}"/>
              </a:ext>
            </a:extLst>
          </p:cNvPr>
          <p:cNvCxnSpPr/>
          <p:nvPr/>
        </p:nvCxnSpPr>
        <p:spPr>
          <a:xfrm>
            <a:off x="5784196" y="2132856"/>
            <a:ext cx="648072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942C6D7-4321-3447-9131-86784E6CBB75}"/>
              </a:ext>
            </a:extLst>
          </p:cNvPr>
          <p:cNvCxnSpPr>
            <a:cxnSpLocks/>
          </p:cNvCxnSpPr>
          <p:nvPr/>
        </p:nvCxnSpPr>
        <p:spPr>
          <a:xfrm>
            <a:off x="6016484" y="2904651"/>
            <a:ext cx="415784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AE82A4CC-791A-FD44-B79E-3186F85A7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7" r="42360" b="1387"/>
          <a:stretch/>
        </p:blipFill>
        <p:spPr>
          <a:xfrm>
            <a:off x="2252125" y="4397462"/>
            <a:ext cx="2434280" cy="54370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A36CF9F-CCC4-424B-A39B-64C53C0EC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70" t="-1" b="-5637"/>
          <a:stretch/>
        </p:blipFill>
        <p:spPr>
          <a:xfrm>
            <a:off x="5214487" y="4411676"/>
            <a:ext cx="2337007" cy="529492"/>
          </a:xfrm>
          <a:prstGeom prst="rect">
            <a:avLst/>
          </a:prstGeom>
        </p:spPr>
      </p:pic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0D7D238E-C79E-B747-8DFD-A2C268CD826C}"/>
              </a:ext>
            </a:extLst>
          </p:cNvPr>
          <p:cNvCxnSpPr/>
          <p:nvPr/>
        </p:nvCxnSpPr>
        <p:spPr>
          <a:xfrm>
            <a:off x="2252125" y="4149080"/>
            <a:ext cx="243428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681D990-85FA-824A-AA5D-151824040058}"/>
              </a:ext>
            </a:extLst>
          </p:cNvPr>
          <p:cNvCxnSpPr/>
          <p:nvPr/>
        </p:nvCxnSpPr>
        <p:spPr>
          <a:xfrm>
            <a:off x="5181803" y="4149080"/>
            <a:ext cx="243428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2F96740-118E-1047-BDCE-FE62CF1B13C0}"/>
              </a:ext>
            </a:extLst>
          </p:cNvPr>
          <p:cNvCxnSpPr>
            <a:cxnSpLocks/>
          </p:cNvCxnSpPr>
          <p:nvPr/>
        </p:nvCxnSpPr>
        <p:spPr>
          <a:xfrm>
            <a:off x="3469265" y="4149080"/>
            <a:ext cx="0" cy="271429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8FB37A45-115B-864C-A37A-90881F9EAACE}"/>
              </a:ext>
            </a:extLst>
          </p:cNvPr>
          <p:cNvCxnSpPr>
            <a:cxnSpLocks/>
          </p:cNvCxnSpPr>
          <p:nvPr/>
        </p:nvCxnSpPr>
        <p:spPr>
          <a:xfrm>
            <a:off x="6300192" y="4149080"/>
            <a:ext cx="0" cy="271429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AD9F068A-1129-AA49-BA49-61F48B198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772"/>
          <a:stretch/>
        </p:blipFill>
        <p:spPr>
          <a:xfrm>
            <a:off x="749076" y="1822889"/>
            <a:ext cx="6950613" cy="70450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6512019-93A0-7149-81A2-E8FCE7CCB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19"/>
          <a:stretch/>
        </p:blipFill>
        <p:spPr>
          <a:xfrm>
            <a:off x="749076" y="3355786"/>
            <a:ext cx="6950613" cy="7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CC041E11-B12C-5641-9B76-1F50258B9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66" t="23030" r="44378" b="26621"/>
          <a:stretch/>
        </p:blipFill>
        <p:spPr>
          <a:xfrm>
            <a:off x="4180115" y="1451429"/>
            <a:ext cx="885371" cy="26104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4209" y="37243"/>
            <a:ext cx="6928146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Auto-</a:t>
            </a:r>
            <a:r>
              <a:rPr lang="fr-FR" dirty="0" err="1"/>
              <a:t>encoding</a:t>
            </a:r>
            <a:endParaRPr lang="fr-FR" dirty="0"/>
          </a:p>
        </p:txBody>
      </p:sp>
      <p:pic>
        <p:nvPicPr>
          <p:cNvPr id="22" name="Image 21" descr="logo_irca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59BE617-CD50-5543-8A0F-8A222BF9FD76}"/>
              </a:ext>
            </a:extLst>
          </p:cNvPr>
          <p:cNvSpPr txBox="1"/>
          <p:nvPr/>
        </p:nvSpPr>
        <p:spPr>
          <a:xfrm>
            <a:off x="1028727" y="4149080"/>
            <a:ext cx="7364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Very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limited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model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because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Defines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a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deterministic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mapping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No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robust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theoretical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properties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on the latent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code (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almost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decorative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Very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limited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generalization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abilities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does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not model               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4F3E52-A53C-A346-85E8-D2EE6B864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469844"/>
            <a:ext cx="1181100" cy="279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AAF0493-DD79-E649-A9D2-30388918E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32" y="4843414"/>
            <a:ext cx="122936" cy="1229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6AEF40-EDEE-BE46-AFCB-C17700818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532" y="5049748"/>
            <a:ext cx="698500" cy="25146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756E65D-20D4-A441-9150-0802C57587B8}"/>
              </a:ext>
            </a:extLst>
          </p:cNvPr>
          <p:cNvSpPr txBox="1"/>
          <p:nvPr/>
        </p:nvSpPr>
        <p:spPr>
          <a:xfrm>
            <a:off x="1028727" y="5416478"/>
            <a:ext cx="345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How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can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we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model the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intractable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74389A1-E412-014A-9919-786F375E9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5361658"/>
            <a:ext cx="2247900" cy="508000"/>
          </a:xfrm>
          <a:prstGeom prst="rect">
            <a:avLst/>
          </a:prstGeom>
        </p:spPr>
      </p:pic>
      <p:pic>
        <p:nvPicPr>
          <p:cNvPr id="14" name="Image 13" descr="deepLearning_review.pdf">
            <a:extLst>
              <a:ext uri="{FF2B5EF4-FFF2-40B4-BE49-F238E27FC236}">
                <a16:creationId xmlns:a16="http://schemas.microsoft.com/office/drawing/2014/main" id="{7BB1E7C7-3EF7-4848-B27E-F45FA5C71E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8" t="76627" r="36274" b="18506"/>
          <a:stretch/>
        </p:blipFill>
        <p:spPr>
          <a:xfrm>
            <a:off x="5351995" y="3913028"/>
            <a:ext cx="3040847" cy="7475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6422C9E-09C3-CB46-8A47-CA98CA527781}"/>
              </a:ext>
            </a:extLst>
          </p:cNvPr>
          <p:cNvSpPr txBox="1"/>
          <p:nvPr/>
        </p:nvSpPr>
        <p:spPr>
          <a:xfrm>
            <a:off x="2585980" y="5865501"/>
            <a:ext cx="4647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+mn-lt"/>
              </a:rPr>
              <a:t>Introducing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variational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 err="1">
                <a:latin typeface="+mn-lt"/>
              </a:rPr>
              <a:t>inference</a:t>
            </a:r>
            <a:r>
              <a:rPr lang="fr-FR" sz="2400" dirty="0">
                <a:latin typeface="+mn-lt"/>
              </a:rPr>
              <a:t> </a:t>
            </a:r>
            <a:r>
              <a:rPr lang="fr-FR" sz="2400" dirty="0">
                <a:latin typeface="+mn-lt"/>
                <a:sym typeface="Wingdings" pitchFamily="2" charset="2"/>
              </a:rPr>
              <a:t></a:t>
            </a:r>
            <a:endParaRPr lang="fr-FR" sz="2400" dirty="0">
              <a:latin typeface="+mn-lt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692EAE6-848D-CF48-A8B4-67720CED4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88" r="55734" b="26621"/>
          <a:stretch/>
        </p:blipFill>
        <p:spPr>
          <a:xfrm>
            <a:off x="729051" y="1422243"/>
            <a:ext cx="3451064" cy="263326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C68A90B-0765-9347-87DA-CDE7E3D6F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92" t="23030" r="8006" b="26621"/>
          <a:stretch/>
        </p:blipFill>
        <p:spPr>
          <a:xfrm>
            <a:off x="5065486" y="1446705"/>
            <a:ext cx="2830285" cy="261041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4E5A5FA-832F-E54C-BD62-F1EA4846A5D8}"/>
              </a:ext>
            </a:extLst>
          </p:cNvPr>
          <p:cNvSpPr txBox="1"/>
          <p:nvPr/>
        </p:nvSpPr>
        <p:spPr>
          <a:xfrm>
            <a:off x="3640032" y="106180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Roman" panose="02000503020000020003" pitchFamily="2" charset="0"/>
              </a:rPr>
              <a:t>« Latent » code</a:t>
            </a:r>
          </a:p>
        </p:txBody>
      </p:sp>
    </p:spTree>
    <p:extLst>
      <p:ext uri="{BB962C8B-B14F-4D97-AF65-F5344CB8AC3E}">
        <p14:creationId xmlns:p14="http://schemas.microsoft.com/office/powerpoint/2010/main" val="274277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5A564B89-D257-AA45-B643-D6F8A033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62" y="836983"/>
            <a:ext cx="7284081" cy="531853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8764" y="70919"/>
            <a:ext cx="6928146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Variational</a:t>
            </a:r>
            <a:r>
              <a:rPr lang="fr-FR" dirty="0"/>
              <a:t> auto-</a:t>
            </a:r>
            <a:r>
              <a:rPr lang="fr-FR" dirty="0" err="1"/>
              <a:t>encoders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EE8D9-EC25-8E43-A96B-31C595A593F4}"/>
              </a:ext>
            </a:extLst>
          </p:cNvPr>
          <p:cNvSpPr/>
          <p:nvPr/>
        </p:nvSpPr>
        <p:spPr>
          <a:xfrm>
            <a:off x="1233163" y="6108043"/>
            <a:ext cx="6866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[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Kingma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D. P., &amp;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Welling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M. (2014). Auto-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Encoding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Variational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 Bayes. 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ICLR 2015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 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1050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1.]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9B7386C-9045-DE45-B536-E7DE39761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052" y="5459692"/>
            <a:ext cx="5295900" cy="622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9FD6EB-4D91-BB48-906B-38008E209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5445224"/>
            <a:ext cx="1879600" cy="5969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3D82F5D-6D2A-9740-A25B-761BA757E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5470996"/>
            <a:ext cx="2463800" cy="6223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E1CEA5D-3A6F-9743-A875-D39DD3730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097" y="4005064"/>
            <a:ext cx="3274205" cy="35340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3F2E1BC-265E-264C-829D-1334229DD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161" y="4418413"/>
            <a:ext cx="685800" cy="2413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A9149E8-062F-084E-8029-EB665A0AA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635" y="4969457"/>
            <a:ext cx="698500" cy="2286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E4B39C7-6F84-654B-89D5-F59D7D9405D1}"/>
              </a:ext>
            </a:extLst>
          </p:cNvPr>
          <p:cNvSpPr txBox="1"/>
          <p:nvPr/>
        </p:nvSpPr>
        <p:spPr>
          <a:xfrm>
            <a:off x="729050" y="3923338"/>
            <a:ext cx="411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We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want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to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minimize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approximation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error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54C0880-911C-3F4E-ACF7-876E560783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4088" y="4665648"/>
            <a:ext cx="1841500" cy="2794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74816C8-8BB6-5941-9C07-4E4BBC1634AB}"/>
              </a:ext>
            </a:extLst>
          </p:cNvPr>
          <p:cNvSpPr txBox="1"/>
          <p:nvPr/>
        </p:nvSpPr>
        <p:spPr>
          <a:xfrm>
            <a:off x="729050" y="4345126"/>
            <a:ext cx="7116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Encode a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sound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using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                to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find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the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mean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and variance in the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space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Sample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from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this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gaussian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distribution to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obtain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Decode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the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corresponding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position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using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3" name="Rectangle à coins arrondis 2">
            <a:extLst>
              <a:ext uri="{FF2B5EF4-FFF2-40B4-BE49-F238E27FC236}">
                <a16:creationId xmlns:a16="http://schemas.microsoft.com/office/drawing/2014/main" id="{B947776E-8115-4E4C-B5EC-5583EF66A971}"/>
              </a:ext>
            </a:extLst>
          </p:cNvPr>
          <p:cNvSpPr/>
          <p:nvPr/>
        </p:nvSpPr>
        <p:spPr bwMode="auto">
          <a:xfrm>
            <a:off x="2982704" y="1451430"/>
            <a:ext cx="820039" cy="1926284"/>
          </a:xfrm>
          <a:prstGeom prst="roundRect">
            <a:avLst>
              <a:gd name="adj" fmla="val 866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2" name="Rectangle à coins arrondis 21">
            <a:extLst>
              <a:ext uri="{FF2B5EF4-FFF2-40B4-BE49-F238E27FC236}">
                <a16:creationId xmlns:a16="http://schemas.microsoft.com/office/drawing/2014/main" id="{1F4C3360-B916-5648-8FB7-6C6279409A81}"/>
              </a:ext>
            </a:extLst>
          </p:cNvPr>
          <p:cNvSpPr/>
          <p:nvPr/>
        </p:nvSpPr>
        <p:spPr bwMode="auto">
          <a:xfrm>
            <a:off x="2410686" y="3415656"/>
            <a:ext cx="927600" cy="316400"/>
          </a:xfrm>
          <a:prstGeom prst="roundRect">
            <a:avLst>
              <a:gd name="adj" fmla="val 866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5" name="Rectangle à coins arrondis 24">
            <a:extLst>
              <a:ext uri="{FF2B5EF4-FFF2-40B4-BE49-F238E27FC236}">
                <a16:creationId xmlns:a16="http://schemas.microsoft.com/office/drawing/2014/main" id="{54F02FCE-3EC4-D14D-929C-970EC6BEAB28}"/>
              </a:ext>
            </a:extLst>
          </p:cNvPr>
          <p:cNvSpPr/>
          <p:nvPr/>
        </p:nvSpPr>
        <p:spPr bwMode="auto">
          <a:xfrm>
            <a:off x="5879094" y="3394077"/>
            <a:ext cx="927600" cy="316400"/>
          </a:xfrm>
          <a:prstGeom prst="roundRect">
            <a:avLst>
              <a:gd name="adj" fmla="val 866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6" name="Rectangle à coins arrondis 25">
            <a:extLst>
              <a:ext uri="{FF2B5EF4-FFF2-40B4-BE49-F238E27FC236}">
                <a16:creationId xmlns:a16="http://schemas.microsoft.com/office/drawing/2014/main" id="{5B086647-FDA6-214F-8F4B-CCF475C076F7}"/>
              </a:ext>
            </a:extLst>
          </p:cNvPr>
          <p:cNvSpPr/>
          <p:nvPr/>
        </p:nvSpPr>
        <p:spPr bwMode="auto">
          <a:xfrm>
            <a:off x="3820539" y="3169190"/>
            <a:ext cx="1738432" cy="546545"/>
          </a:xfrm>
          <a:prstGeom prst="roundRect">
            <a:avLst>
              <a:gd name="adj" fmla="val 866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0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 animBg="1"/>
      <p:bldP spid="22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9736" y="44158"/>
            <a:ext cx="6928146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Variational</a:t>
            </a:r>
            <a:r>
              <a:rPr lang="fr-FR" dirty="0"/>
              <a:t> auto-</a:t>
            </a:r>
            <a:r>
              <a:rPr lang="fr-FR" dirty="0" err="1"/>
              <a:t>encoders</a:t>
            </a:r>
            <a:endParaRPr lang="fr-FR" dirty="0"/>
          </a:p>
        </p:txBody>
      </p:sp>
      <p:pic>
        <p:nvPicPr>
          <p:cNvPr id="22" name="Image 21" descr="logo_irc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4EE8D9-EC25-8E43-A96B-31C595A593F4}"/>
              </a:ext>
            </a:extLst>
          </p:cNvPr>
          <p:cNvSpPr/>
          <p:nvPr/>
        </p:nvSpPr>
        <p:spPr>
          <a:xfrm>
            <a:off x="1233163" y="6108043"/>
            <a:ext cx="6866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[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Kingma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D. P., &amp;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Welling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M. (2014). Auto-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Encoding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Variational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 Bayes. 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ICLR 2015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 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1050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1.]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04BC56-AF31-E74E-8E79-02BE6EFD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89" y="4673980"/>
            <a:ext cx="4013200" cy="6604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D36DF88-FEBE-3E4E-AEAE-8EEAF0128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436" r="58948"/>
          <a:stretch/>
        </p:blipFill>
        <p:spPr>
          <a:xfrm>
            <a:off x="4890148" y="1546528"/>
            <a:ext cx="2090638" cy="273107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9BBC64A-D6EB-2D42-8018-1A6FB32F3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50" t="-2839" r="-2802" b="1403"/>
          <a:stretch/>
        </p:blipFill>
        <p:spPr>
          <a:xfrm>
            <a:off x="7017866" y="1523554"/>
            <a:ext cx="2090638" cy="27310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20425B-02BA-6C43-87AD-E57B94BFDE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30" r="7392" b="573"/>
          <a:stretch/>
        </p:blipFill>
        <p:spPr>
          <a:xfrm>
            <a:off x="194570" y="2132856"/>
            <a:ext cx="4536504" cy="306625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D350703-4B9A-7C4E-B369-62774CC2EE78}"/>
              </a:ext>
            </a:extLst>
          </p:cNvPr>
          <p:cNvSpPr/>
          <p:nvPr/>
        </p:nvSpPr>
        <p:spPr>
          <a:xfrm>
            <a:off x="1403648" y="3373563"/>
            <a:ext cx="288032" cy="283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51E5443-D637-174E-B418-918448052768}"/>
              </a:ext>
            </a:extLst>
          </p:cNvPr>
          <p:cNvSpPr/>
          <p:nvPr/>
        </p:nvSpPr>
        <p:spPr>
          <a:xfrm>
            <a:off x="1657832" y="3350439"/>
            <a:ext cx="288032" cy="283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28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3830" y="24266"/>
            <a:ext cx="6928146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Variational</a:t>
            </a:r>
            <a:r>
              <a:rPr lang="fr-FR" dirty="0"/>
              <a:t> auto-</a:t>
            </a:r>
            <a:r>
              <a:rPr lang="fr-FR" dirty="0" err="1"/>
              <a:t>encoders</a:t>
            </a:r>
            <a:endParaRPr lang="fr-FR" dirty="0"/>
          </a:p>
        </p:txBody>
      </p:sp>
      <p:pic>
        <p:nvPicPr>
          <p:cNvPr id="22" name="Image 21" descr="logo_irca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4EE8D9-EC25-8E43-A96B-31C595A593F4}"/>
              </a:ext>
            </a:extLst>
          </p:cNvPr>
          <p:cNvSpPr/>
          <p:nvPr/>
        </p:nvSpPr>
        <p:spPr>
          <a:xfrm>
            <a:off x="1233163" y="6108043"/>
            <a:ext cx="6866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[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Kingma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D. P., &amp;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Welling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M. (2014). Auto-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Encoding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Variational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 Bayes. 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ICLR 2015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 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1050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1.]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1DDC32-ED4C-2143-9E79-A782AC133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346" y="2089106"/>
            <a:ext cx="2891790" cy="291973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1A4725E-D98E-3143-A935-5CC47A3067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4395"/>
          <a:stretch/>
        </p:blipFill>
        <p:spPr>
          <a:xfrm>
            <a:off x="423830" y="2012758"/>
            <a:ext cx="2245355" cy="3072426"/>
          </a:xfrm>
          <a:prstGeom prst="rect">
            <a:avLst/>
          </a:prstGeom>
        </p:spPr>
      </p:pic>
      <p:pic>
        <p:nvPicPr>
          <p:cNvPr id="12" name="output_sinusoid">
            <a:hlinkClick r:id="" action="ppaction://media"/>
            <a:extLst>
              <a:ext uri="{FF2B5EF4-FFF2-40B4-BE49-F238E27FC236}">
                <a16:creationId xmlns:a16="http://schemas.microsoft.com/office/drawing/2014/main" id="{9120A4AD-E3B5-664F-846C-DB98B9B71D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75619" y="2175563"/>
            <a:ext cx="2820590" cy="28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3830" y="24266"/>
            <a:ext cx="6928146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Unsupervised</a:t>
            </a:r>
            <a:r>
              <a:rPr lang="fr-FR" dirty="0"/>
              <a:t> </a:t>
            </a:r>
            <a:r>
              <a:rPr lang="fr-FR" dirty="0" err="1"/>
              <a:t>disentanglement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VAE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EE8D9-EC25-8E43-A96B-31C595A593F4}"/>
              </a:ext>
            </a:extLst>
          </p:cNvPr>
          <p:cNvSpPr/>
          <p:nvPr/>
        </p:nvSpPr>
        <p:spPr>
          <a:xfrm>
            <a:off x="1270992" y="6191124"/>
            <a:ext cx="686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b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Higgins, I., </a:t>
            </a:r>
            <a:r>
              <a:rPr lang="fr-FR" sz="1200" b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Matthey</a:t>
            </a:r>
            <a:r>
              <a:rPr lang="fr-FR" sz="1200" b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, L., Pal, A., Burgess, C., </a:t>
            </a:r>
            <a:r>
              <a:rPr lang="fr-FR" sz="1200" b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Glorot</a:t>
            </a:r>
            <a:r>
              <a:rPr lang="fr-FR" sz="1200" b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, X., </a:t>
            </a:r>
            <a:r>
              <a:rPr lang="fr-FR" sz="1200" b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Botvinick</a:t>
            </a:r>
            <a:r>
              <a:rPr lang="fr-FR" sz="1200" b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, M., ... &amp; </a:t>
            </a:r>
            <a:r>
              <a:rPr lang="fr-FR" sz="1200" b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Lerchner</a:t>
            </a:r>
            <a:r>
              <a:rPr lang="fr-FR" sz="1200" b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, A. (2016). beta-vae: Learning basic </a:t>
            </a:r>
            <a:r>
              <a:rPr lang="fr-FR" sz="1200" b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visual</a:t>
            </a:r>
            <a:r>
              <a:rPr lang="fr-FR" sz="1200" b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 concepts </a:t>
            </a:r>
            <a:r>
              <a:rPr lang="fr-FR" sz="1200" b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with</a:t>
            </a:r>
            <a:r>
              <a:rPr lang="fr-FR" sz="1200" b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 a </a:t>
            </a:r>
            <a:r>
              <a:rPr lang="fr-FR" sz="1200" b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constrained</a:t>
            </a:r>
            <a:r>
              <a:rPr lang="fr-FR" sz="1200" b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sz="1200" b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variational</a:t>
            </a:r>
            <a:r>
              <a:rPr lang="fr-FR" sz="1200" b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fr-FR" sz="1200" b="1" dirty="0" err="1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framework</a:t>
            </a:r>
            <a:r>
              <a:rPr lang="fr-FR" sz="1200" b="1" dirty="0">
                <a:solidFill>
                  <a:schemeClr val="bg2">
                    <a:lumMod val="75000"/>
                  </a:schemeClr>
                </a:solidFill>
                <a:latin typeface="Avenir Roman" panose="02000503020000020003" pitchFamily="2" charset="0"/>
              </a:rPr>
              <a:t>.</a:t>
            </a:r>
            <a:endParaRPr kumimoji="0" lang="fr-FR" sz="105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Roman" panose="02000503020000020003" pitchFamily="2" charset="0"/>
              <a:ea typeface="ＭＳ Ｐゴシック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1C575D-D36B-074E-8E31-0812E5C64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9" y="2276866"/>
            <a:ext cx="5287225" cy="3824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4B9373-E833-2148-A307-DB363BFFAC86}"/>
              </a:ext>
            </a:extLst>
          </p:cNvPr>
          <p:cNvSpPr/>
          <p:nvPr/>
        </p:nvSpPr>
        <p:spPr>
          <a:xfrm>
            <a:off x="423830" y="898047"/>
            <a:ext cx="6529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Find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the </a:t>
            </a:r>
            <a:r>
              <a:rPr kumimoji="0" lang="fr-FR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underlying</a:t>
            </a:r>
            <a:r>
              <a: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</a:t>
            </a:r>
            <a:r>
              <a:rPr kumimoji="0" lang="fr-FR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factors</a:t>
            </a:r>
            <a:r>
              <a: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 of variation </a:t>
            </a:r>
            <a:r>
              <a:rPr kumimoji="0" lang="fr-FR" sz="24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+mn-ea"/>
                <a:cs typeface="+mn-cs"/>
              </a:rPr>
              <a:t>in data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61792CA-9CCA-9644-9D1C-EDA50D674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07" y="1468771"/>
            <a:ext cx="6408039" cy="752983"/>
          </a:xfrm>
          <a:prstGeom prst="rect">
            <a:avLst/>
          </a:prstGeom>
        </p:spPr>
      </p:pic>
      <p:sp>
        <p:nvSpPr>
          <p:cNvPr id="9" name="Rectangle à coins arrondis 8">
            <a:extLst>
              <a:ext uri="{FF2B5EF4-FFF2-40B4-BE49-F238E27FC236}">
                <a16:creationId xmlns:a16="http://schemas.microsoft.com/office/drawing/2014/main" id="{11AA59E0-036F-154D-B820-75AE5716AFBD}"/>
              </a:ext>
            </a:extLst>
          </p:cNvPr>
          <p:cNvSpPr/>
          <p:nvPr/>
        </p:nvSpPr>
        <p:spPr bwMode="auto">
          <a:xfrm>
            <a:off x="4835471" y="1390708"/>
            <a:ext cx="340963" cy="485550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6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4858</TotalTime>
  <Words>918</Words>
  <Application>Microsoft Macintosh PowerPoint</Application>
  <PresentationFormat>Affichage à l'écran (4:3)</PresentationFormat>
  <Paragraphs>114</Paragraphs>
  <Slides>16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31" baseType="lpstr">
      <vt:lpstr>ＭＳ Ｐゴシック</vt:lpstr>
      <vt:lpstr>Arial</vt:lpstr>
      <vt:lpstr>Avenir Book</vt:lpstr>
      <vt:lpstr>Avenir Heavy</vt:lpstr>
      <vt:lpstr>Avenir Light</vt:lpstr>
      <vt:lpstr>Avenir Medium</vt:lpstr>
      <vt:lpstr>Avenir Roman</vt:lpstr>
      <vt:lpstr>Calibri</vt:lpstr>
      <vt:lpstr>Helvetica Neue UltraLight</vt:lpstr>
      <vt:lpstr>Kohinoor Devanagari Semibold</vt:lpstr>
      <vt:lpstr>Times</vt:lpstr>
      <vt:lpstr>Times New Roman</vt:lpstr>
      <vt:lpstr>Wingdings</vt:lpstr>
      <vt:lpstr>Thème Office</vt:lpstr>
      <vt:lpstr>1_Modèle par défaut</vt:lpstr>
      <vt:lpstr>Generative models</vt:lpstr>
      <vt:lpstr>Variational inference</vt:lpstr>
      <vt:lpstr>Variational inference</vt:lpstr>
      <vt:lpstr>Modeling the joint probability</vt:lpstr>
      <vt:lpstr>Auto-encoding</vt:lpstr>
      <vt:lpstr>Variational auto-encoders</vt:lpstr>
      <vt:lpstr>Variational auto-encoders</vt:lpstr>
      <vt:lpstr>Variational auto-encoders</vt:lpstr>
      <vt:lpstr>Unsupervised disentanglement with VAE</vt:lpstr>
      <vt:lpstr>Unsupervised disentanglement with VAE</vt:lpstr>
      <vt:lpstr>Unsupervised image transfer with VAE</vt:lpstr>
      <vt:lpstr>Normalizing flows</vt:lpstr>
      <vt:lpstr>Normalizing flows</vt:lpstr>
      <vt:lpstr>Variational Auto-Encoders (VAE)</vt:lpstr>
      <vt:lpstr>Normalizing flows in variational inference</vt:lpstr>
      <vt:lpstr>Generative flows (GLOW)</vt:lpstr>
    </vt:vector>
  </TitlesOfParts>
  <Company>IRCAM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objets – Java 2</dc:title>
  <dc:creator>Philippe Esling</dc:creator>
  <cp:lastModifiedBy>Microsoft Office User</cp:lastModifiedBy>
  <cp:revision>509</cp:revision>
  <cp:lastPrinted>2020-11-24T19:30:31Z</cp:lastPrinted>
  <dcterms:created xsi:type="dcterms:W3CDTF">2014-03-12T17:42:11Z</dcterms:created>
  <dcterms:modified xsi:type="dcterms:W3CDTF">2020-11-29T16:23:40Z</dcterms:modified>
</cp:coreProperties>
</file>